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4"/>
  </p:sldMasterIdLst>
  <p:notesMasterIdLst>
    <p:notesMasterId r:id="rId31"/>
  </p:notesMasterIdLst>
  <p:sldIdLst>
    <p:sldId id="256" r:id="rId5"/>
    <p:sldId id="303" r:id="rId6"/>
    <p:sldId id="1046" r:id="rId7"/>
    <p:sldId id="1054" r:id="rId8"/>
    <p:sldId id="1053" r:id="rId9"/>
    <p:sldId id="1055" r:id="rId10"/>
    <p:sldId id="1048" r:id="rId11"/>
    <p:sldId id="1051" r:id="rId12"/>
    <p:sldId id="1052" r:id="rId13"/>
    <p:sldId id="1040" r:id="rId14"/>
    <p:sldId id="1050" r:id="rId15"/>
    <p:sldId id="1049" r:id="rId16"/>
    <p:sldId id="1041" r:id="rId17"/>
    <p:sldId id="1047" r:id="rId18"/>
    <p:sldId id="1045" r:id="rId19"/>
    <p:sldId id="1056" r:id="rId20"/>
    <p:sldId id="1038" r:id="rId21"/>
    <p:sldId id="1037" r:id="rId22"/>
    <p:sldId id="1025" r:id="rId23"/>
    <p:sldId id="1043" r:id="rId24"/>
    <p:sldId id="1044" r:id="rId25"/>
    <p:sldId id="1042" r:id="rId26"/>
    <p:sldId id="939" r:id="rId27"/>
    <p:sldId id="1026" r:id="rId28"/>
    <p:sldId id="1021" r:id="rId29"/>
    <p:sldId id="1031" r:id="rId30"/>
  </p:sldIdLst>
  <p:sldSz cx="9144000" cy="5143500" type="screen16x9"/>
  <p:notesSz cx="6819900" cy="99187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alibri Light" panose="020F0302020204030204" pitchFamily="34" charset="0"/>
      <p:regular r:id="rId36"/>
      <p:italic r:id="rId37"/>
    </p:embeddedFont>
    <p:embeddedFont>
      <p:font typeface="Fira Sans Black" panose="020B0604020202020204" charset="0"/>
      <p:bold r:id="rId38"/>
      <p:italic r:id="rId39"/>
      <p:boldItalic r:id="rId40"/>
    </p:embeddedFont>
    <p:embeddedFont>
      <p:font typeface="Roboto" panose="020B0604020202020204" charset="0"/>
      <p:regular r:id="rId41"/>
      <p:bold r:id="rId42"/>
      <p:italic r:id="rId43"/>
      <p:boldItalic r:id="rId44"/>
    </p:embeddedFont>
    <p:embeddedFont>
      <p:font typeface="Trebuchet MS" panose="020B0603020202020204" pitchFamily="34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529" userDrawn="1">
          <p15:clr>
            <a:srgbClr val="A4A3A4"/>
          </p15:clr>
        </p15:guide>
        <p15:guide id="2" orient="horz" pos="2709" userDrawn="1">
          <p15:clr>
            <a:srgbClr val="A4A3A4"/>
          </p15:clr>
        </p15:guide>
        <p15:guide id="3" pos="1587" userDrawn="1">
          <p15:clr>
            <a:srgbClr val="A4A3A4"/>
          </p15:clr>
        </p15:guide>
        <p15:guide id="4" orient="horz" pos="2051" userDrawn="1">
          <p15:clr>
            <a:srgbClr val="A4A3A4"/>
          </p15:clr>
        </p15:guide>
        <p15:guide id="5" pos="1111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9" roundtripDataSignature="AMtx7mjuLEV5YkJYNGG8J4J2A5gUncHF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1A2A"/>
    <a:srgbClr val="81CB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CE7B48-535C-EF88-FB09-4DC14B2946BE}" v="10" dt="2026-06-26T07:00:20.171"/>
  </p1510:revLst>
</p1510:revInfo>
</file>

<file path=ppt/tableStyles.xml><?xml version="1.0" encoding="utf-8"?>
<a:tblStyleLst xmlns:a="http://schemas.openxmlformats.org/drawingml/2006/main" def="{17603406-FA06-4DD6-A561-E7EF3DCCCF18}">
  <a:tblStyle styleId="{17603406-FA06-4DD6-A561-E7EF3DCCCF18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9752DA06-C1A1-43C4-87DD-790B3C3F5AC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82"/>
      </p:cViewPr>
      <p:guideLst>
        <p:guide orient="horz" pos="1529"/>
        <p:guide orient="horz" pos="2709"/>
        <p:guide pos="1587"/>
        <p:guide orient="horz" pos="2051"/>
        <p:guide pos="11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170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font" Target="fonts/font10.fntdata"/><Relationship Id="rId17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5.fntdata"/><Relationship Id="rId17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169" Type="http://customschemas.google.com/relationships/presentationmetadata" Target="meta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172" Type="http://schemas.openxmlformats.org/officeDocument/2006/relationships/theme" Target="theme/theme1.xml"/><Relationship Id="rId8" Type="http://schemas.openxmlformats.org/officeDocument/2006/relationships/slide" Target="slides/slide4.xml"/><Relationship Id="rId1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55290" cy="497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22" tIns="47798" rIns="95622" bIns="47798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63032" y="0"/>
            <a:ext cx="2955290" cy="497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22" tIns="47798" rIns="95622" bIns="47798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34975" y="1239838"/>
            <a:ext cx="5951538" cy="3348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1990" y="4773374"/>
            <a:ext cx="5455920" cy="3905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22" tIns="47798" rIns="95622" bIns="47798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1045"/>
            <a:ext cx="2955290" cy="497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22" tIns="47798" rIns="95622" bIns="47798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63032" y="9421045"/>
            <a:ext cx="2955290" cy="497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22" tIns="47798" rIns="95622" bIns="47798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it-IT" sz="13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‹N›</a:t>
            </a:fld>
            <a:endParaRPr lang="it-IT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 txBox="1">
            <a:spLocks noGrp="1"/>
          </p:cNvSpPr>
          <p:nvPr>
            <p:ph type="body" idx="1"/>
          </p:nvPr>
        </p:nvSpPr>
        <p:spPr>
          <a:xfrm>
            <a:off x="681990" y="4773374"/>
            <a:ext cx="5455920" cy="3905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22" tIns="47798" rIns="95622" bIns="4779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51538" cy="3348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67208192-C1FB-D1BA-FA96-B0BD3C1ED7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02EE2F45-6CDB-4CE5-3B2D-2A250B4B7BF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CC1F12CC-AF87-51D1-246E-FE3F26A7EB7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926927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042C127D-B98D-8AEB-7D48-6CEC28193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2ABC1B58-F130-3DF1-5089-908EEF20763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2A533B46-81E0-0CB8-50C9-435295D191A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493631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8BCB98D2-35DD-8D3F-A174-D2E94F2FFF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BD65084A-273C-3771-3899-6D01AEB31EB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DBF5AE6C-D86B-7E5E-AC8F-FBEB9C68000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599555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D5584BF4-C719-98BD-94DE-CC4330DF2F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DE698994-DAD0-60C7-324D-112570F17F0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CB7EC288-92B1-04F6-F53C-334D2973DDD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123038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58E32F23-675F-AC12-1A05-CFEB33FFB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75BC1CBC-B46B-3A21-8408-54634E2A87E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45B8EACC-71A1-6DD3-4016-3A31BD7A3E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507290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61E24C23-8706-C4F7-F9B0-18920BC318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B35A5725-5983-7B44-25A7-AD3C3AF6AA1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B1D683E6-2AE4-0069-C908-257A5429BD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507991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816D30EA-44BF-069E-FC6F-AF8833F881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8F28BD31-7C15-9E22-EFBA-263129EE0A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9D8FD71B-150C-ECA1-5407-A6C0A52F8F1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414001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500A1C87-2BCB-215B-D4CE-24C83A49AA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CF3642E1-4B8B-FD2D-D709-304368575D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540F2028-753E-FB8E-98CA-AB486F05C10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250899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5FB60AEB-7C68-DAAD-EC87-D967EC46C0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5AF89F45-E500-7E23-663C-0F73420457B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95E82BF0-0924-83AF-BCC1-9139764300F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57106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EEBA5E7E-954D-CB64-6419-77002DFCD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387E163B-BF85-2C7D-9657-E57A71B4B69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7B70AF75-D3FD-B368-E77D-D84C3B82A39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46485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DCCA3181-4613-ED8D-9D65-1632DC6E7A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CC2814D5-2B1D-CB5D-7286-2005657C87D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9F3A5621-A38D-2380-BB65-D3959E7A2E9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788002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A9432325-B79F-BFC4-F4EF-2FA6000424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3E6F920C-7A8C-58A3-CB99-14E38031633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C521ACB1-260E-F1DB-5E13-E99E1DF18C0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015633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E9F3BCD6-DAD6-A3DE-A440-A5A157D959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3DDB46FB-9A9C-0607-9B7A-516B3EE14A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E2B9D0BE-21B3-F4E6-DF2E-BFB55024BB2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18632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0285EACF-4224-3A86-A266-9B4044288D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22A1C451-4ADF-1FCB-4796-B3E4A43E737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C1162FC1-E7AD-C611-E490-70ACF5E5D49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346001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1BA5CFB0-36DC-2C44-6C51-6EA22D1C0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2390F645-3FBB-158F-F577-8DE39E7AFF0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D2492669-4A34-95B2-28CF-1C9E081D42C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408570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8B67C7EE-1C42-30FF-62B5-AB33A66F1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176823DF-8BE5-1BDB-2B16-5AAD99842D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0F1D5A5D-27B6-0019-18AC-F55B8184863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997760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C577042D-9044-2766-0DFE-C642300234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FCFDE928-87FD-E3D4-7241-5B5A0E6DB08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2F0EBE22-96B1-F33B-238A-C3821E39078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45352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3CF5D4F8-4B19-3490-3CB1-C63C8D7D7D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5E17D126-E94E-73B7-9121-A0BD381D71B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863E3C9B-E0FA-4A12-E054-BD5B20C1751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05150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3CD6D01B-FA99-B5C9-C3C1-E34957D247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06937F3F-F2DF-50D3-ACD8-8178D1532F9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01D24AF4-9873-6C45-7C16-8362E2024E8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40663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9E5ABFA4-E299-5F32-A817-44AF251BF5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04917F3D-8507-6B53-9182-E69B9B276A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B8D73015-DA35-D3EF-905A-AD1FEF9B922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14417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0BAA2BC3-0636-EDC2-6491-F5DD1AFAED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F8A6AA02-0E8F-350F-340B-124D46BF061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8AE1B78C-BC57-A0ED-1D35-44B13E7DEF3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51356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D2950DE4-3C48-DE6B-8E7B-C901E9160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800ECDD2-7562-A9E1-BAD7-45C4B25CA15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D4BBEF57-05A3-85BB-FA99-329056F1A99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04042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C44FBD54-1512-01EF-D57A-A1E5326A4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37117F28-9852-6B49-F73B-24A893102EC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F34A1F88-38FC-628B-E971-A3925CC3D28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13959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0BCE54E0-767F-4565-1CE4-A1486981A9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60704DBC-E96F-0506-8EB2-283E33F7B6C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4C60B83F-C0FF-E811-DB20-01FA48F3EB7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69727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CE1F90-08FA-D54A-3D09-FB705A1F06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86F1449-99D2-1DBE-7610-229CBFD039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50250C8-EEA9-4FC2-84B6-88E2880A9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8D99-890B-D64D-B4E4-467F4E81BD01}" type="datetimeFigureOut">
              <a:rPr lang="it-IT" smtClean="0"/>
              <a:t>26/06/2026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8270B4C-5808-F1A4-B785-6F490465D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9740023-D5A9-B7EA-9982-7E5035C61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BA20-6433-AE48-A398-16B585712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060546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5C5EF2-34EB-CB78-5F6C-01EB9F2B0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D3F7841-817E-355C-CCC4-6001123DC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23CE8B8-2965-3AC0-10EA-4987E1898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8D99-890B-D64D-B4E4-467F4E81BD01}" type="datetimeFigureOut">
              <a:rPr lang="it-IT" smtClean="0"/>
              <a:t>26/06/2026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0ADB430-F6B6-AB20-B557-9A737D0BE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BFC37C5-C9E2-D338-FC49-05E116D86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BA20-6433-AE48-A398-16B585712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722025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1B3428D-331B-5DC8-BA64-0DD8DA38DD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B5CC2A7-B430-75FE-7B3A-A100DB37F5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A745FBE-7CA5-5052-3BEF-F0DD9D721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8D99-890B-D64D-B4E4-467F4E81BD01}" type="datetimeFigureOut">
              <a:rPr lang="it-IT" smtClean="0"/>
              <a:t>26/06/2026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4FA0753-ECF5-FA92-CAA3-44816E59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835F9E8-F0B5-0B3D-E872-1C240484D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BA20-6433-AE48-A398-16B585712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363453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5"/>
          <p:cNvSpPr txBox="1">
            <a:spLocks noGrp="1"/>
          </p:cNvSpPr>
          <p:nvPr>
            <p:ph type="title"/>
          </p:nvPr>
        </p:nvSpPr>
        <p:spPr>
          <a:xfrm>
            <a:off x="723900" y="2131872"/>
            <a:ext cx="7696200" cy="121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DM Serif Display"/>
              <a:buNone/>
              <a:defRPr sz="6000" b="0">
                <a:latin typeface="Bebas Neue Regular"/>
                <a:ea typeface="Bebas Neue Regular"/>
                <a:cs typeface="Bebas Neue Regular"/>
                <a:sym typeface="Bebas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5"/>
          <p:cNvSpPr txBox="1">
            <a:spLocks noGrp="1"/>
          </p:cNvSpPr>
          <p:nvPr>
            <p:ph type="body" idx="1"/>
          </p:nvPr>
        </p:nvSpPr>
        <p:spPr>
          <a:xfrm>
            <a:off x="723900" y="3259749"/>
            <a:ext cx="7696200" cy="468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500"/>
              <a:buNone/>
              <a:defRPr sz="1500">
                <a:solidFill>
                  <a:srgbClr val="FFC9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350"/>
              <a:buNone/>
              <a:defRPr sz="1350">
                <a:solidFill>
                  <a:srgbClr val="FFC9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None/>
              <a:defRPr sz="1200">
                <a:solidFill>
                  <a:srgbClr val="FFC9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None/>
              <a:defRPr sz="1200">
                <a:solidFill>
                  <a:srgbClr val="FFC9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None/>
              <a:defRPr sz="1200">
                <a:solidFill>
                  <a:srgbClr val="FFC9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None/>
              <a:defRPr sz="1200">
                <a:solidFill>
                  <a:srgbClr val="FFC9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None/>
              <a:defRPr sz="1200">
                <a:solidFill>
                  <a:srgbClr val="FFC9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None/>
              <a:defRPr sz="1200">
                <a:solidFill>
                  <a:srgbClr val="FFC9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5"/>
          <p:cNvSpPr txBox="1">
            <a:spLocks noGrp="1"/>
          </p:cNvSpPr>
          <p:nvPr>
            <p:ph type="body" idx="2"/>
          </p:nvPr>
        </p:nvSpPr>
        <p:spPr>
          <a:xfrm>
            <a:off x="723900" y="1275625"/>
            <a:ext cx="7696200" cy="83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8000" b="0">
                <a:solidFill>
                  <a:schemeClr val="accent2"/>
                </a:solidFill>
                <a:latin typeface="Bebas Neue Regular"/>
                <a:ea typeface="Bebas Neue Regular"/>
                <a:cs typeface="Bebas Neue Regular"/>
                <a:sym typeface="Bebas Neue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500"/>
              <a:buNone/>
              <a:defRPr sz="1500">
                <a:solidFill>
                  <a:srgbClr val="FFC9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350"/>
              <a:buNone/>
              <a:defRPr sz="1350">
                <a:solidFill>
                  <a:srgbClr val="FFC9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None/>
              <a:defRPr sz="1200">
                <a:solidFill>
                  <a:srgbClr val="FFC9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None/>
              <a:defRPr sz="1200">
                <a:solidFill>
                  <a:srgbClr val="FFC9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None/>
              <a:defRPr sz="1200">
                <a:solidFill>
                  <a:srgbClr val="FFC9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None/>
              <a:defRPr sz="1200">
                <a:solidFill>
                  <a:srgbClr val="FFC9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None/>
              <a:defRPr sz="1200">
                <a:solidFill>
                  <a:srgbClr val="FFC9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None/>
              <a:defRPr sz="1200">
                <a:solidFill>
                  <a:srgbClr val="FFC988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532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;p45">
            <a:extLst>
              <a:ext uri="{FF2B5EF4-FFF2-40B4-BE49-F238E27FC236}">
                <a16:creationId xmlns:a16="http://schemas.microsoft.com/office/drawing/2014/main" id="{27C077E6-D38E-56CE-99C2-F009100EF9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3903" y="2131868"/>
            <a:ext cx="7696203" cy="1219315"/>
          </a:xfrm>
        </p:spPr>
        <p:txBody>
          <a:bodyPr lIns="91421" tIns="45701" rIns="91421" bIns="45701" anchor="b" anchorCtr="1">
            <a:noAutofit/>
          </a:bodyPr>
          <a:lstStyle>
            <a:lvl1pPr algn="ctr">
              <a:defRPr sz="6000">
                <a:latin typeface="Bebas Neue Regular"/>
                <a:ea typeface="Bebas Neue Regular"/>
                <a:cs typeface="Bebas Neue Regular"/>
              </a:defRPr>
            </a:lvl1pPr>
          </a:lstStyle>
          <a:p>
            <a:pPr lvl="0"/>
            <a:endParaRPr lang="it-IT"/>
          </a:p>
        </p:txBody>
      </p:sp>
      <p:sp>
        <p:nvSpPr>
          <p:cNvPr id="3" name="Google Shape;30;p45">
            <a:extLst>
              <a:ext uri="{FF2B5EF4-FFF2-40B4-BE49-F238E27FC236}">
                <a16:creationId xmlns:a16="http://schemas.microsoft.com/office/drawing/2014/main" id="{E5F82BEE-6937-4EAB-4D6B-11ED78C5554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23903" y="3259744"/>
            <a:ext cx="7696203" cy="468904"/>
          </a:xfrm>
        </p:spPr>
        <p:txBody>
          <a:bodyPr lIns="91421" tIns="45701" rIns="91421" bIns="45701" anchorCtr="1"/>
          <a:lstStyle>
            <a:lvl1pPr marL="457200" indent="-228600" algn="ctr">
              <a:buNone/>
              <a:defRPr sz="1800">
                <a:latin typeface="Chivo"/>
                <a:ea typeface="Chivo"/>
                <a:cs typeface="Chivo"/>
              </a:defRPr>
            </a:lvl1pPr>
          </a:lstStyle>
          <a:p>
            <a:pPr lvl="0"/>
            <a:endParaRPr lang="it-IT"/>
          </a:p>
        </p:txBody>
      </p:sp>
      <p:sp>
        <p:nvSpPr>
          <p:cNvPr id="4" name="Google Shape;31;p45">
            <a:extLst>
              <a:ext uri="{FF2B5EF4-FFF2-40B4-BE49-F238E27FC236}">
                <a16:creationId xmlns:a16="http://schemas.microsoft.com/office/drawing/2014/main" id="{541C5A20-A26B-5993-1B40-6A333D0564B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23903" y="1275624"/>
            <a:ext cx="7696203" cy="833384"/>
          </a:xfrm>
        </p:spPr>
        <p:txBody>
          <a:bodyPr lIns="91421" tIns="45701" rIns="91421" bIns="45701" anchorCtr="1">
            <a:noAutofit/>
          </a:bodyPr>
          <a:lstStyle>
            <a:lvl1pPr marL="457200" indent="-228600" algn="ctr">
              <a:buNone/>
              <a:defRPr sz="8000">
                <a:solidFill>
                  <a:srgbClr val="ED7D31"/>
                </a:solidFill>
                <a:latin typeface="Bebas Neue Regular"/>
                <a:ea typeface="Bebas Neue Regular"/>
                <a:cs typeface="Bebas Neue Regular"/>
              </a:defRPr>
            </a:lvl1pPr>
          </a:lstStyle>
          <a:p>
            <a:pPr lvl="0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342149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9ABCC0-15CF-FF95-F276-1ECDC117C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64438E5-77FB-81DB-0AFD-72453D1022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4D53CEF-DB28-E5A1-A2AF-D8AA617DA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8D99-890B-D64D-B4E4-467F4E81BD01}" type="datetimeFigureOut">
              <a:rPr lang="it-IT" smtClean="0"/>
              <a:t>26/06/2026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9A527F2-3EC8-CB7E-35BF-A9A3EC7A9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FDAE1E1-5236-3666-CDCB-7C9A9AAFF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BA20-6433-AE48-A398-16B585712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888621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E452B1-C183-6A33-A45C-F548A684D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E2E4BCF-DE29-2FB0-503E-CB58371FF2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2DCBB71-837D-76AA-7173-136CAE5D5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8D99-890B-D64D-B4E4-467F4E81BD01}" type="datetimeFigureOut">
              <a:rPr lang="it-IT" smtClean="0"/>
              <a:t>26/06/2026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B78591D-EC2C-DE3B-8285-4153A2BE3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AE5C261-70DD-751A-C35C-BDC493E5C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BA20-6433-AE48-A398-16B585712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307380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B3A6FC-B008-6A4F-C477-B9C1BA6DC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07A12D9-E112-F582-F8B8-0B5E7981B2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AB658E0-BA0C-20AE-C9CB-210E9271FA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BDF6126-B6D7-F9C8-2479-78C978AC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8D99-890B-D64D-B4E4-467F4E81BD01}" type="datetimeFigureOut">
              <a:rPr lang="it-IT" smtClean="0"/>
              <a:t>26/06/2026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0530CFB-1B8C-766C-E677-FADE650A1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4D05C8F-B987-43C6-6485-267F4F3DA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BA20-6433-AE48-A398-16B585712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151225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734401-2DD8-F830-F660-8DF56EEA9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E1D7325-0BC7-423F-C09E-F0C5A2A0C8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AB77991-E839-863B-9751-7376CB4E28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7DA1C16-0519-B084-A56A-F16C0E2C37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63BD247-13DB-4C28-D91E-245F8DD63D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C89ADB8-2A0E-768C-9444-06011CAE7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8D99-890B-D64D-B4E4-467F4E81BD01}" type="datetimeFigureOut">
              <a:rPr lang="it-IT" smtClean="0"/>
              <a:t>26/06/2026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CF6B994-71F5-0AFE-7475-A7953C5AA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B37196A-C6F9-F6F0-4E47-BC7FA1290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BA20-6433-AE48-A398-16B585712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889472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28795B-A544-0E85-8577-FF9C34FA9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98463DB-B4E3-8B3C-D4DB-9BAA70D77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8D99-890B-D64D-B4E4-467F4E81BD01}" type="datetimeFigureOut">
              <a:rPr lang="it-IT" smtClean="0"/>
              <a:t>26/06/2026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85EA101-1374-4679-9622-86B397075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B8A4215-763D-F723-F6E0-42F433B00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BA20-6433-AE48-A398-16B585712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915087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4ACBA2B-5194-AC00-A866-AD9C33165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8D99-890B-D64D-B4E4-467F4E81BD01}" type="datetimeFigureOut">
              <a:rPr lang="it-IT" smtClean="0"/>
              <a:t>26/06/2026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7D81E76-5731-CA9E-C0BC-0035722EC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0F2F493-347C-6D18-4DDB-D8A9E469B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BA20-6433-AE48-A398-16B585712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68807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A69FB0-FEF9-4A07-D606-6828750C1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1A8CE06-5123-256C-9A0E-4D3ED874E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59DB8B2-2A5F-1338-0CAB-737E47137D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B08A3A7-8828-4FB1-0702-7AACB2D19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8D99-890B-D64D-B4E4-467F4E81BD01}" type="datetimeFigureOut">
              <a:rPr lang="it-IT" smtClean="0"/>
              <a:t>26/06/2026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68B820B-102B-1FB7-5EB5-6413A9632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7F1E1F9-E825-0053-24F7-103B22EF9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BA20-6433-AE48-A398-16B585712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84611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9065E4-3694-BFC8-AD35-1517E5E3D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0E2A1FA-A011-3965-4E3E-DFED9985DE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344ADB2-CABB-41E1-EF7C-B4718AD8A5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339E0BC-E3A2-2F9A-4A3D-E697E92B7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8D99-890B-D64D-B4E4-467F4E81BD01}" type="datetimeFigureOut">
              <a:rPr lang="it-IT" smtClean="0"/>
              <a:t>26/06/2026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BAC781B-BB3A-2640-8BE0-D4F16E683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B885F1F-089D-A279-3059-9A7BD1DD8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BA20-6433-AE48-A398-16B585712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52162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9D2EDC2-F754-11A4-B0A5-2016FFE20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2A446C2-6E62-8BC2-710E-B03C7DFD7B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354FC1C-B79D-0C24-CA8B-3061D07CDA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D8D99-890B-D64D-B4E4-467F4E81BD01}" type="datetimeFigureOut">
              <a:rPr lang="it-IT" smtClean="0"/>
              <a:t>26/06/2026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4AF1D13-F50A-9B9A-47BB-D105F36EDA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C2651BE-4D56-19A3-3FD4-CE789E06E7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0BA20-6433-AE48-A398-16B585712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583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5202051" y="4425925"/>
            <a:ext cx="3941949" cy="434384"/>
          </a:xfrm>
          <a:prstGeom prst="flowChartProcess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1554360" y="0"/>
            <a:ext cx="2011760" cy="448740"/>
          </a:xfrm>
          <a:prstGeom prst="flowChartProcess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3566120" y="0"/>
            <a:ext cx="2011760" cy="448740"/>
          </a:xfrm>
          <a:prstGeom prst="flowChartProcess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5577880" y="0"/>
            <a:ext cx="2011760" cy="448740"/>
          </a:xfrm>
          <a:prstGeom prst="flowChartProcess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</a:pPr>
            <a:r>
              <a:rPr lang="en"/>
              <a:t>ANIMATED INTRO FOR </a:t>
            </a:r>
            <a:r>
              <a:rPr lang="en">
                <a:solidFill>
                  <a:schemeClr val="dk2"/>
                </a:solidFill>
              </a:rPr>
              <a:t>SOCIAL MEDIA PLATFORMS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4" name="Google Shape;94;p1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en"/>
              <a:t>Here is where your presentation begins</a:t>
            </a:r>
            <a:endParaRPr/>
          </a:p>
        </p:txBody>
      </p:sp>
      <p:sp>
        <p:nvSpPr>
          <p:cNvPr id="95" name="Google Shape;95;p1"/>
          <p:cNvSpPr/>
          <p:nvPr/>
        </p:nvSpPr>
        <p:spPr>
          <a:xfrm>
            <a:off x="1554360" y="0"/>
            <a:ext cx="2011760" cy="5143500"/>
          </a:xfrm>
          <a:prstGeom prst="flowChartProcess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3566120" y="0"/>
            <a:ext cx="2011760" cy="5143500"/>
          </a:xfrm>
          <a:prstGeom prst="flowChartProcess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5577880" y="0"/>
            <a:ext cx="2011760" cy="5143500"/>
          </a:xfrm>
          <a:prstGeom prst="flowChartProcess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0" y="0"/>
            <a:ext cx="4572000" cy="5143500"/>
          </a:xfrm>
          <a:prstGeom prst="flowChartProcess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"/>
          <p:cNvSpPr/>
          <p:nvPr/>
        </p:nvSpPr>
        <p:spPr>
          <a:xfrm>
            <a:off x="4572000" y="0"/>
            <a:ext cx="4572000" cy="5143500"/>
          </a:xfrm>
          <a:prstGeom prst="flowChartProcess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7993560C-ED79-1E71-94C0-1BB8C64B54EC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91A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 descr="Immagine che contiene testo, Carattere, Elementi grafici, logo&#10;&#10;Descrizione generata automaticamente">
            <a:extLst>
              <a:ext uri="{FF2B5EF4-FFF2-40B4-BE49-F238E27FC236}">
                <a16:creationId xmlns:a16="http://schemas.microsoft.com/office/drawing/2014/main" id="{CBB048FA-BD71-0931-6FC4-942B257B7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499" y="1892282"/>
            <a:ext cx="1758764" cy="1279101"/>
          </a:xfrm>
          <a:prstGeom prst="rect">
            <a:avLst/>
          </a:prstGeom>
        </p:spPr>
      </p:pic>
      <p:sp>
        <p:nvSpPr>
          <p:cNvPr id="7" name="Anello 6">
            <a:extLst>
              <a:ext uri="{FF2B5EF4-FFF2-40B4-BE49-F238E27FC236}">
                <a16:creationId xmlns:a16="http://schemas.microsoft.com/office/drawing/2014/main" id="{D7002EE6-32D4-897C-9D24-FC41E2D0FB8B}"/>
              </a:ext>
            </a:extLst>
          </p:cNvPr>
          <p:cNvSpPr/>
          <p:nvPr/>
        </p:nvSpPr>
        <p:spPr>
          <a:xfrm>
            <a:off x="2294012" y="265357"/>
            <a:ext cx="4612785" cy="4612785"/>
          </a:xfrm>
          <a:prstGeom prst="don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81558614-DB8E-F17B-3CC4-DEB11E6D59D2}"/>
              </a:ext>
            </a:extLst>
          </p:cNvPr>
          <p:cNvSpPr/>
          <p:nvPr/>
        </p:nvSpPr>
        <p:spPr>
          <a:xfrm>
            <a:off x="-360780" y="2205364"/>
            <a:ext cx="2824400" cy="614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0F5B24C0-D2B5-5E00-DE5E-803FEA6F5B91}"/>
              </a:ext>
            </a:extLst>
          </p:cNvPr>
          <p:cNvSpPr/>
          <p:nvPr/>
        </p:nvSpPr>
        <p:spPr>
          <a:xfrm>
            <a:off x="6849988" y="2218953"/>
            <a:ext cx="2824400" cy="614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:fade/>
      </p:transition>
    </mc:Choice>
    <mc:Fallback xmlns="">
      <p:transition spd="slow" advClick="0" advTm="4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FD3657DF-2FFA-7E72-B93B-0109ECB79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3955D31C-1901-FB11-CFD6-4F9657336A35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DF7DC6FA-CAE5-C15B-5574-B588C5BC1C61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0D578786-56C5-DD49-A3BF-77A6B5110C83}"/>
              </a:ext>
            </a:extLst>
          </p:cNvPr>
          <p:cNvSpPr txBox="1"/>
          <p:nvPr/>
        </p:nvSpPr>
        <p:spPr>
          <a:xfrm>
            <a:off x="1132269" y="309884"/>
            <a:ext cx="7841962" cy="513226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>
                <a:solidFill>
                  <a:srgbClr val="C00000"/>
                </a:solidFill>
                <a:latin typeface="Calibri"/>
                <a:ea typeface="Roboto"/>
                <a:cs typeface="Calibri"/>
              </a:rPr>
              <a:t>Operai metalmeccanici </a:t>
            </a:r>
            <a:r>
              <a:rPr lang="it-IT" sz="2000" b="1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(ID-106911)</a:t>
            </a:r>
            <a:r>
              <a:rPr lang="it-IT" sz="2000" dirty="0">
                <a:latin typeface="Calibri"/>
                <a:ea typeface="Calibri"/>
                <a:cs typeface="Calibri"/>
              </a:rPr>
              <a:t> </a:t>
            </a:r>
            <a:endParaRPr lang="it-IT" dirty="0">
              <a:ea typeface="Calibri"/>
            </a:endParaRPr>
          </a:p>
          <a:p>
            <a:pPr marL="898525"/>
            <a:endParaRPr lang="it-IT"/>
          </a:p>
          <a:p>
            <a:pPr marL="898525"/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>
                <a:latin typeface="Calibri"/>
                <a:ea typeface="Calibri"/>
                <a:cs typeface="Calibri"/>
              </a:rPr>
              <a:t>TIPOLOGIA DI CONTRATTO: </a:t>
            </a:r>
            <a:r>
              <a:rPr lang="it-IT" sz="2000" b="1">
                <a:latin typeface="Calibri"/>
                <a:ea typeface="Calibri"/>
                <a:cs typeface="Calibri"/>
              </a:rPr>
              <a:t>DETERMINATO SCOPO ASSUNZIONE</a:t>
            </a:r>
            <a:endParaRPr lang="it-IT"/>
          </a:p>
          <a:p>
            <a:endParaRPr lang="it-IT"/>
          </a:p>
          <a:p>
            <a:r>
              <a:rPr lang="it-IT" sz="2000" dirty="0">
                <a:latin typeface="Calibri"/>
                <a:ea typeface="Calibri"/>
                <a:cs typeface="Calibri"/>
              </a:rPr>
              <a:t>  </a:t>
            </a:r>
            <a:r>
              <a:rPr lang="it-IT" sz="2000" dirty="0">
                <a:latin typeface="+mn-lt"/>
                <a:ea typeface="Calibri"/>
                <a:cs typeface="Calibri"/>
              </a:rPr>
              <a:t> </a:t>
            </a:r>
            <a:r>
              <a:rPr lang="it-IT" sz="2000" dirty="0">
                <a:latin typeface="+mn-lt"/>
                <a:ea typeface="Calibri"/>
              </a:rPr>
              <a:t>            SEDE</a:t>
            </a:r>
            <a:r>
              <a:rPr lang="it-IT" sz="2000" dirty="0">
                <a:latin typeface="+mn-lt"/>
              </a:rPr>
              <a:t> DI LAVORO: </a:t>
            </a:r>
            <a:r>
              <a:rPr lang="it-IT" sz="2000" b="1">
                <a:latin typeface="+mn-lt"/>
              </a:rPr>
              <a:t>FIZZONASCO DI PIEVE EMASNUELE</a:t>
            </a:r>
            <a:endParaRPr lang="it-IT" sz="2000" b="1" dirty="0">
              <a:latin typeface="Roboto"/>
              <a:ea typeface="Roboto"/>
            </a:endParaRPr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endParaRPr lang="it-IT" sz="1200" dirty="0">
              <a:solidFill>
                <a:srgbClr val="202020"/>
              </a:solidFill>
              <a:highlight>
                <a:srgbClr val="FFFFFF"/>
              </a:highlight>
              <a:latin typeface="Times New Roman"/>
              <a:ea typeface="Calibri"/>
              <a:cs typeface="Times New Roman"/>
            </a:endParaRPr>
          </a:p>
          <a:p>
            <a:endParaRPr lang="it-IT" sz="1200" dirty="0">
              <a:solidFill>
                <a:srgbClr val="202020"/>
              </a:solidFill>
              <a:highlight>
                <a:srgbClr val="FFFFFF"/>
              </a:highlight>
              <a:latin typeface="Times New Roman"/>
              <a:ea typeface="Calibri"/>
              <a:cs typeface="Times New Roman"/>
            </a:endParaRPr>
          </a:p>
          <a:p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Le </a:t>
            </a:r>
            <a:r>
              <a:rPr lang="it-IT" sz="1200" dirty="0" err="1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risorsez</a:t>
            </a:r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, per storica realtà attiva dal 1972 nella produzione di motori elettrici per ascensori, si dovranno occupare di:</a:t>
            </a:r>
            <a:endParaRPr lang="it-IT" dirty="0"/>
          </a:p>
          <a:p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Assemblaggio motori elettrici; 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Creazione bobine in rame; Inserimento nello statore di bobine; Lastratura bobine;</a:t>
            </a:r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 Test di 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collaudo dell'avvolgitore elettrico.</a:t>
            </a:r>
            <a:r>
              <a:rPr lang="it-IT" sz="900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  </a:t>
            </a:r>
            <a:endParaRPr lang="it-IT" dirty="0">
              <a:ea typeface="Calibri"/>
            </a:endParaRPr>
          </a:p>
          <a:p>
            <a:r>
              <a:rPr lang="it-IT" sz="900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                                </a:t>
            </a:r>
            <a:endParaRPr lang="it-IT"/>
          </a:p>
          <a:p>
            <a:r>
              <a:rPr lang="it-IT" sz="1200" b="1" dirty="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PROFILO IDEALE: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 Conoscenza del settore elettrotecnico.</a:t>
            </a:r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ORARIO DI LAVORO E CCNL</a:t>
            </a:r>
            <a:r>
              <a:rPr lang="it-IT" sz="120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: </a:t>
            </a:r>
            <a:r>
              <a:rPr lang="it-IT" sz="1200" b="1">
                <a:solidFill>
                  <a:srgbClr val="212529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Full Time 8.00/12.00- 15.30/17.30 dal lunedi al venerdi - Metalmeccanico</a:t>
            </a:r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RETRIBUZIONE: </a:t>
            </a:r>
            <a:r>
              <a:rPr lang="it-IT" sz="1200">
                <a:latin typeface="Calibri"/>
                <a:ea typeface="Calibri"/>
                <a:cs typeface="Calibri"/>
              </a:rPr>
              <a:t>da CCNL</a:t>
            </a:r>
          </a:p>
          <a:p>
            <a:endParaRPr lang="it-IT" sz="1200" dirty="0">
              <a:latin typeface="Calibri"/>
              <a:ea typeface="Calibri"/>
              <a:cs typeface="Calibri"/>
            </a:endParaRPr>
          </a:p>
          <a:p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 dirty="0">
              <a:latin typeface="Calibri"/>
              <a:ea typeface="Calibri"/>
              <a:cs typeface="Calibri"/>
            </a:endParaRPr>
          </a:p>
          <a:p>
            <a:endParaRPr lang="it-IT" sz="1200"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 dirty="0"/>
            </a:br>
            <a:endParaRPr lang="en-US"/>
          </a:p>
          <a:p>
            <a:endParaRPr lang="it-IT" sz="120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1C63039C-0696-77F2-8C7B-627189FB1C78}"/>
              </a:ext>
            </a:extLst>
          </p:cNvPr>
          <p:cNvSpPr/>
          <p:nvPr/>
        </p:nvSpPr>
        <p:spPr>
          <a:xfrm rot="5400000">
            <a:off x="4679697" y="1227021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DAF7439E-D3D1-4389-99A3-5520D8A1541E}"/>
              </a:ext>
            </a:extLst>
          </p:cNvPr>
          <p:cNvSpPr/>
          <p:nvPr/>
        </p:nvSpPr>
        <p:spPr>
          <a:xfrm>
            <a:off x="8602877" y="4405880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636858E3-33FF-F40E-4A26-11A44A7F0B10}"/>
              </a:ext>
            </a:extLst>
          </p:cNvPr>
          <p:cNvSpPr/>
          <p:nvPr/>
        </p:nvSpPr>
        <p:spPr>
          <a:xfrm>
            <a:off x="9486522" y="486821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659E1F10-5F94-DD3F-E6F6-876ACF7A2E32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3AB4D642-8DBF-1D83-B52D-FCC1107DC421}"/>
              </a:ext>
            </a:extLst>
          </p:cNvPr>
          <p:cNvSpPr/>
          <p:nvPr/>
        </p:nvSpPr>
        <p:spPr>
          <a:xfrm flipH="1">
            <a:off x="801883" y="1982490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8DFB0223-1DF4-184D-9E99-656BAC852C4D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6C5A5EB0-3936-B42F-543B-E6A5BF6F0367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9585492F-DF56-E681-C5E9-7A3346A605FB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6354A7ED-0B6A-3E7F-C803-54D6A2CCDA85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C30FB4DE-E1FF-0AD5-CC26-20340E8B8E96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B5AA59B2-4217-D370-24DB-8539915868B3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0CF484E3-2DE6-8CB7-106D-A2256DD14B59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61081478-ADF8-AB2B-A3B0-96955024547A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886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7C79B397-7491-B9A3-04E0-5269379925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C3FF1AD2-89F2-7769-259B-B82012BF7609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0DB58B75-0FF3-95C0-61FF-E6B6FAE288B7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92C4B14A-3257-4694-C72E-333325A7BEDE}"/>
              </a:ext>
            </a:extLst>
          </p:cNvPr>
          <p:cNvSpPr txBox="1"/>
          <p:nvPr/>
        </p:nvSpPr>
        <p:spPr>
          <a:xfrm>
            <a:off x="1132269" y="231952"/>
            <a:ext cx="7841962" cy="513226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 dirty="0">
                <a:solidFill>
                  <a:srgbClr val="C00000"/>
                </a:solidFill>
                <a:latin typeface="Calibri"/>
                <a:cs typeface="Calibri"/>
              </a:rPr>
              <a:t>5 Operatori di magazzino </a:t>
            </a:r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(ID-106839)</a:t>
            </a:r>
            <a:r>
              <a:rPr lang="it-IT" sz="2000" dirty="0">
                <a:latin typeface="Calibri"/>
                <a:ea typeface="Calibri"/>
                <a:cs typeface="Calibri"/>
              </a:rPr>
              <a:t> </a:t>
            </a:r>
            <a:endParaRPr lang="it-IT" dirty="0">
              <a:ea typeface="Calibri"/>
            </a:endParaRPr>
          </a:p>
          <a:p>
            <a:pPr marL="898525"/>
            <a:endParaRPr lang="it-IT"/>
          </a:p>
          <a:p>
            <a:pPr marL="898525"/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 dirty="0">
                <a:latin typeface="Calibri"/>
                <a:ea typeface="Calibri"/>
                <a:cs typeface="Calibri"/>
              </a:rPr>
              <a:t>TIPOLOGIA DI CONTRATTO:</a:t>
            </a:r>
            <a:r>
              <a:rPr lang="it-IT" sz="2000" b="1" dirty="0">
                <a:latin typeface="Calibri"/>
                <a:ea typeface="Calibri"/>
                <a:cs typeface="Calibri"/>
              </a:rPr>
              <a:t>DETERMINATO 6M+PROROGHE</a:t>
            </a:r>
            <a:endParaRPr lang="it-IT" sz="2000" b="1" dirty="0">
              <a:latin typeface="+mn-lt"/>
              <a:ea typeface="Roboto"/>
            </a:endParaRPr>
          </a:p>
          <a:p>
            <a:pPr marL="898525"/>
            <a:r>
              <a:rPr lang="it-IT" sz="2000" dirty="0">
                <a:latin typeface="+mn-lt"/>
                <a:ea typeface="Calibri"/>
                <a:cs typeface="Calibri"/>
              </a:rPr>
              <a:t> </a:t>
            </a:r>
            <a:r>
              <a:rPr lang="it-IT" sz="2000" dirty="0">
                <a:latin typeface="+mn-lt"/>
                <a:ea typeface="Calibri"/>
              </a:rPr>
              <a:t>      </a:t>
            </a:r>
            <a:endParaRPr lang="it-IT" sz="2000" b="1">
              <a:latin typeface="+mn-lt"/>
              <a:ea typeface="Roboto"/>
            </a:endParaRPr>
          </a:p>
          <a:p>
            <a:pPr marL="898525"/>
            <a:r>
              <a:rPr lang="it-IT" sz="2000" dirty="0">
                <a:latin typeface="Calibri"/>
                <a:ea typeface="Calibri"/>
              </a:rPr>
              <a:t>SEDE DI LAVORO: </a:t>
            </a:r>
            <a:r>
              <a:rPr lang="it-IT" sz="2000" b="1" dirty="0">
                <a:latin typeface="Calibri"/>
                <a:ea typeface="Calibri"/>
              </a:rPr>
              <a:t> PIEVE EMANUELE </a:t>
            </a:r>
            <a:endParaRPr lang="it-IT" sz="2000" b="1" dirty="0">
              <a:latin typeface="Calibri"/>
              <a:ea typeface="Roboto"/>
            </a:endParaRPr>
          </a:p>
          <a:p>
            <a:pPr marL="898525"/>
            <a:endParaRPr lang="it-IT" sz="2000" b="1" dirty="0">
              <a:latin typeface="Calibri"/>
              <a:ea typeface="Calibri"/>
            </a:endParaRPr>
          </a:p>
          <a:p>
            <a:endParaRPr lang="it-IT" sz="1200" dirty="0">
              <a:solidFill>
                <a:srgbClr val="202020"/>
              </a:solidFill>
              <a:highlight>
                <a:srgbClr val="FFFFFF"/>
              </a:highlight>
              <a:latin typeface="Times New Roman"/>
              <a:ea typeface="Calibri"/>
              <a:cs typeface="Times New Roman"/>
            </a:endParaRPr>
          </a:p>
          <a:p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Le risorse, per PROZIS SERVIZI, si occuperanno di attività di </a:t>
            </a:r>
            <a:r>
              <a:rPr lang="it-IT" sz="1200" dirty="0" err="1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packing</a:t>
            </a:r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 (confezionamento per la spedizione).</a:t>
            </a:r>
            <a:endParaRPr lang="it-IT" dirty="0">
              <a:ea typeface="Calibri"/>
            </a:endParaRPr>
          </a:p>
          <a:p>
            <a:r>
              <a:rPr lang="it-IT" sz="900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                                </a:t>
            </a:r>
            <a:endParaRPr lang="it-IT"/>
          </a:p>
          <a:p>
            <a:r>
              <a:rPr lang="it-IT" sz="1200" b="1" dirty="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PROFILO IDEALE:</a:t>
            </a:r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</a:t>
            </a:r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Patentino del muletto. Disponibilità a 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turni settimanali</a:t>
            </a:r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 e 2 domeniche mattina al mese retribuite come straordinario.</a:t>
            </a:r>
          </a:p>
          <a:p>
            <a:r>
              <a:rPr lang="it-IT" sz="1200" b="1" dirty="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ORARIO DI LAVORO E CCNL</a:t>
            </a:r>
            <a:r>
              <a:rPr lang="it-IT" sz="1200" dirty="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: </a:t>
            </a:r>
            <a:r>
              <a:rPr lang="it-IT" sz="1200" b="1" dirty="0">
                <a:solidFill>
                  <a:srgbClr val="212529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Full-time 40h settimanali </a:t>
            </a:r>
            <a:r>
              <a:rPr lang="it-IT" sz="1200" b="1" dirty="0" err="1">
                <a:solidFill>
                  <a:srgbClr val="212529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lun-ven</a:t>
            </a:r>
            <a:r>
              <a:rPr lang="it-IT" sz="1200" b="1" dirty="0">
                <a:solidFill>
                  <a:srgbClr val="212529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11.00-20.00 - Multiservizi</a:t>
            </a:r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RETRIBUZIONE: 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a partire da RAL di circa €.24000 + buoni pasto e altri bonus e straordinari. </a:t>
            </a:r>
          </a:p>
          <a:p>
            <a:endParaRPr lang="it-IT" sz="1200" dirty="0">
              <a:solidFill>
                <a:srgbClr val="202020"/>
              </a:solidFill>
              <a:highlight>
                <a:srgbClr val="FFFFFF"/>
              </a:highlight>
              <a:latin typeface="Times New Roman"/>
              <a:ea typeface="Calibri"/>
              <a:cs typeface="Times New Roman"/>
            </a:endParaRPr>
          </a:p>
          <a:p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>
              <a:latin typeface="Calibri"/>
              <a:ea typeface="Calibri"/>
              <a:cs typeface="Calibri"/>
            </a:endParaRPr>
          </a:p>
          <a:p>
            <a:endParaRPr lang="it-IT" sz="1200"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 dirty="0"/>
            </a:br>
            <a:endParaRPr lang="en-US"/>
          </a:p>
          <a:p>
            <a:endParaRPr lang="it-IT" sz="120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3F011EA4-504C-3BF3-44D6-32801EC62EC2}"/>
              </a:ext>
            </a:extLst>
          </p:cNvPr>
          <p:cNvSpPr/>
          <p:nvPr/>
        </p:nvSpPr>
        <p:spPr>
          <a:xfrm rot="5400000">
            <a:off x="4679697" y="1227021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623D0EF5-1218-BB8A-3B24-394B1BA9A906}"/>
              </a:ext>
            </a:extLst>
          </p:cNvPr>
          <p:cNvSpPr/>
          <p:nvPr/>
        </p:nvSpPr>
        <p:spPr>
          <a:xfrm>
            <a:off x="8602877" y="4405880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069C1755-A683-DC37-0C4A-DA7C708EB312}"/>
              </a:ext>
            </a:extLst>
          </p:cNvPr>
          <p:cNvSpPr/>
          <p:nvPr/>
        </p:nvSpPr>
        <p:spPr>
          <a:xfrm>
            <a:off x="9486522" y="486821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F19B5D10-08A3-3D87-0CB7-5CCA453DBC2C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A0B43BEF-DED1-57CE-8D1F-2B1521B08CDD}"/>
              </a:ext>
            </a:extLst>
          </p:cNvPr>
          <p:cNvSpPr/>
          <p:nvPr/>
        </p:nvSpPr>
        <p:spPr>
          <a:xfrm flipH="1">
            <a:off x="801883" y="1982490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322060FF-64E4-D421-F418-C3045AA00388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8B4C2326-6BF4-0457-E1DB-B89693E055C3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0C4A257B-2964-B9CC-F800-C02BB0F1D957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BE41741F-8E57-4522-03CC-005CB5B22C59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24EDFCD2-CED7-14B4-E0F9-75EFD6CF39AB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0F825B95-CFA6-84C0-9736-8E2E2CE3A167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2A7E5541-B2CE-96B4-382D-0A89FC82B2D4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3C194712-0E9B-4A25-4B2B-E1AA25A9AF09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020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7369D21E-84A2-B91B-C725-8BA39FDF3C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75937DF7-1318-D0B4-29FA-B1AFF7207168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382FA200-9B2E-DE8D-A64B-14801A58FD6C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0610E601-67AA-E808-59EE-56CE6D012484}"/>
              </a:ext>
            </a:extLst>
          </p:cNvPr>
          <p:cNvSpPr txBox="1"/>
          <p:nvPr/>
        </p:nvSpPr>
        <p:spPr>
          <a:xfrm>
            <a:off x="1132269" y="231952"/>
            <a:ext cx="7841962" cy="513226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>
                <a:solidFill>
                  <a:srgbClr val="C00000"/>
                </a:solidFill>
                <a:latin typeface="Calibri"/>
                <a:cs typeface="Calibri"/>
              </a:rPr>
              <a:t>2 Magazzinieri c/uso</a:t>
            </a:r>
            <a:r>
              <a:rPr lang="it-IT" sz="4000" b="1" dirty="0">
                <a:solidFill>
                  <a:srgbClr val="C00000"/>
                </a:solidFill>
                <a:latin typeface="Calibri"/>
                <a:cs typeface="Calibri"/>
              </a:rPr>
              <a:t> PC </a:t>
            </a:r>
            <a:r>
              <a:rPr lang="it-IT" sz="2000" b="1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(ID-106908)</a:t>
            </a:r>
            <a:r>
              <a:rPr lang="it-IT" sz="2000" dirty="0">
                <a:latin typeface="Calibri"/>
                <a:ea typeface="Calibri"/>
                <a:cs typeface="Calibri"/>
              </a:rPr>
              <a:t> </a:t>
            </a:r>
            <a:endParaRPr lang="it-IT" dirty="0">
              <a:ea typeface="Calibri"/>
            </a:endParaRPr>
          </a:p>
          <a:p>
            <a:pPr marL="898525"/>
            <a:endParaRPr lang="it-IT"/>
          </a:p>
          <a:p>
            <a:pPr marL="898525"/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 dirty="0">
                <a:latin typeface="Calibri"/>
                <a:ea typeface="Calibri"/>
                <a:cs typeface="Calibri"/>
              </a:rPr>
              <a:t>TIPOLOGIA DI CONTRATTO:</a:t>
            </a:r>
            <a:r>
              <a:rPr lang="it-IT" sz="2000" b="1" dirty="0">
                <a:latin typeface="Calibri"/>
                <a:ea typeface="Calibri"/>
                <a:cs typeface="Calibri"/>
              </a:rPr>
              <a:t>DETERMINATO 6M+PROROGHE</a:t>
            </a:r>
            <a:endParaRPr lang="it-IT" sz="2000" b="1" dirty="0">
              <a:latin typeface="+mn-lt"/>
              <a:ea typeface="Roboto"/>
            </a:endParaRPr>
          </a:p>
          <a:p>
            <a:pPr marL="898525"/>
            <a:r>
              <a:rPr lang="it-IT" sz="2000" dirty="0">
                <a:latin typeface="+mn-lt"/>
                <a:ea typeface="Calibri"/>
                <a:cs typeface="Calibri"/>
              </a:rPr>
              <a:t> </a:t>
            </a:r>
            <a:r>
              <a:rPr lang="it-IT" sz="2000" dirty="0">
                <a:latin typeface="+mn-lt"/>
                <a:ea typeface="Calibri"/>
              </a:rPr>
              <a:t>      </a:t>
            </a:r>
            <a:endParaRPr lang="it-IT" sz="2000" b="1">
              <a:latin typeface="+mn-lt"/>
              <a:ea typeface="Roboto"/>
            </a:endParaRPr>
          </a:p>
          <a:p>
            <a:pPr marL="898525"/>
            <a:r>
              <a:rPr lang="it-IT" sz="2000" dirty="0">
                <a:latin typeface="Calibri"/>
                <a:ea typeface="Calibri"/>
              </a:rPr>
              <a:t>SEDE DI LAVORO: </a:t>
            </a:r>
            <a:r>
              <a:rPr lang="it-IT" sz="2000" b="1" dirty="0">
                <a:latin typeface="Calibri"/>
                <a:ea typeface="Calibri"/>
              </a:rPr>
              <a:t> OPERA</a:t>
            </a:r>
            <a:endParaRPr lang="it-IT" sz="2000" b="1" dirty="0">
              <a:latin typeface="Calibri"/>
              <a:ea typeface="Roboto"/>
            </a:endParaRPr>
          </a:p>
          <a:p>
            <a:pPr marL="898525"/>
            <a:endParaRPr lang="it-IT" sz="2000" b="1" dirty="0">
              <a:latin typeface="Calibri"/>
              <a:ea typeface="Calibri"/>
            </a:endParaRPr>
          </a:p>
          <a:p>
            <a:endParaRPr lang="it-IT" sz="1200" dirty="0">
              <a:solidFill>
                <a:srgbClr val="202020"/>
              </a:solidFill>
              <a:highlight>
                <a:srgbClr val="FFFFFF"/>
              </a:highlight>
              <a:latin typeface="Times New Roman"/>
              <a:ea typeface="Calibri"/>
              <a:cs typeface="Times New Roman"/>
            </a:endParaRPr>
          </a:p>
          <a:p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Azienda che si occupa di fornitura di generi food e non food per Enti Pubblici, cerca 2 magazzinieri che si occupino di movimentazione merce, controllo e giacenze, stampe documenti e gestione del magazzino in generale.</a:t>
            </a:r>
          </a:p>
          <a:p>
            <a:r>
              <a:rPr lang="it-IT" sz="900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                                </a:t>
            </a:r>
            <a:endParaRPr lang="it-IT"/>
          </a:p>
          <a:p>
            <a:r>
              <a:rPr lang="it-IT" sz="1200" b="1" dirty="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PROFILO IDEALE:</a:t>
            </a:r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</a:t>
            </a:r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esperienza di un paio di anni </a:t>
            </a:r>
            <a:r>
              <a:rPr lang="it-IT" sz="1200" dirty="0" err="1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anni</a:t>
            </a:r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 nella mansione, preferibile possesso patente B e automunito. Non occorre patentino muletto (solo manuale). Richiesto capacità di utilizzare il PC per compilazione DDT, utilizzo posta elettronica, preparazione ordini tramite PC.</a:t>
            </a:r>
          </a:p>
          <a:p>
            <a:r>
              <a:rPr lang="it-IT" sz="1200" b="1" dirty="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ORARIO DI LAVORO E CCNL</a:t>
            </a:r>
            <a:r>
              <a:rPr lang="it-IT" sz="1200" dirty="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: </a:t>
            </a:r>
            <a:r>
              <a:rPr lang="it-IT" sz="1200" b="1" dirty="0">
                <a:solidFill>
                  <a:srgbClr val="212529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Full-time 40h e 30h settimanali </a:t>
            </a:r>
            <a:r>
              <a:rPr lang="it-IT" sz="1200" b="1" dirty="0" err="1">
                <a:solidFill>
                  <a:srgbClr val="212529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lun-ven</a:t>
            </a:r>
            <a:r>
              <a:rPr lang="it-IT" sz="1200" b="1" dirty="0">
                <a:solidFill>
                  <a:srgbClr val="212529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7.00-11.00/12.00 - Terziario distribuzione e servizi</a:t>
            </a:r>
          </a:p>
          <a:p>
            <a:r>
              <a:rPr lang="it-IT" sz="1200" b="1" dirty="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RETRIBUZIONE:</a:t>
            </a:r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 € 16.00/21.000, 14 mensilità Fondo </a:t>
            </a:r>
            <a:r>
              <a:rPr lang="it-IT" sz="1200" dirty="0" err="1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FonARCom</a:t>
            </a:r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.</a:t>
            </a:r>
          </a:p>
          <a:p>
            <a:endParaRPr lang="it-IT" sz="1200" dirty="0">
              <a:solidFill>
                <a:srgbClr val="202020"/>
              </a:solidFill>
              <a:highlight>
                <a:srgbClr val="FFFFFF"/>
              </a:highlight>
              <a:latin typeface="Times New Roman"/>
              <a:ea typeface="Calibri"/>
              <a:cs typeface="Times New Roman"/>
            </a:endParaRPr>
          </a:p>
          <a:p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>
              <a:latin typeface="Calibri"/>
              <a:ea typeface="Calibri"/>
              <a:cs typeface="Calibri"/>
            </a:endParaRPr>
          </a:p>
          <a:p>
            <a:endParaRPr lang="it-IT" sz="1200"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 dirty="0"/>
            </a:br>
            <a:endParaRPr lang="en-US"/>
          </a:p>
          <a:p>
            <a:endParaRPr lang="it-IT" sz="120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530D2697-2167-8285-ADD8-6A80B836292A}"/>
              </a:ext>
            </a:extLst>
          </p:cNvPr>
          <p:cNvSpPr/>
          <p:nvPr/>
        </p:nvSpPr>
        <p:spPr>
          <a:xfrm rot="5400000">
            <a:off x="4679697" y="1227021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63E57A91-7943-69B2-846B-F6C38D431648}"/>
              </a:ext>
            </a:extLst>
          </p:cNvPr>
          <p:cNvSpPr/>
          <p:nvPr/>
        </p:nvSpPr>
        <p:spPr>
          <a:xfrm>
            <a:off x="8602877" y="4405880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D4CA5789-9033-70BD-0EBE-968555474A11}"/>
              </a:ext>
            </a:extLst>
          </p:cNvPr>
          <p:cNvSpPr/>
          <p:nvPr/>
        </p:nvSpPr>
        <p:spPr>
          <a:xfrm>
            <a:off x="9486522" y="486821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E4720E4E-C61B-3125-9770-F598880DBD76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E2C6E5F9-56D3-ACCC-A2A1-20F7EADD0C25}"/>
              </a:ext>
            </a:extLst>
          </p:cNvPr>
          <p:cNvSpPr/>
          <p:nvPr/>
        </p:nvSpPr>
        <p:spPr>
          <a:xfrm flipH="1">
            <a:off x="801883" y="1982490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0D2F2454-B405-0285-EAC1-06C5C8DF2D8B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F1BDD919-12A4-C3B1-ADD6-D6166396E9B2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B391236E-2BF3-7D48-9CB8-CC3A6B70BAF6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47E85FE6-AC32-F423-BC34-53B933F63DB5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0B547863-282D-B9AD-B861-5EAAD8A79F36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BB8BA366-708D-B063-82A2-8C056FEB25C2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CFD4F941-C322-565C-B40B-EDEA47CC774B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B54E7A16-1607-B8D0-34D5-9458DF13182E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218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027FCF1C-A46B-BD5F-F1BB-853CD7C13E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AA969E56-DAF1-DB79-35F8-C987FD610E48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33BDABD3-ACA0-827B-AE93-26A2253C43FB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855B5C3E-D1E4-24A8-CDE3-2AEC0E88AF19}"/>
              </a:ext>
            </a:extLst>
          </p:cNvPr>
          <p:cNvSpPr txBox="1"/>
          <p:nvPr/>
        </p:nvSpPr>
        <p:spPr>
          <a:xfrm>
            <a:off x="1132269" y="231952"/>
            <a:ext cx="7841962" cy="513226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 dirty="0">
                <a:solidFill>
                  <a:srgbClr val="C00000"/>
                </a:solidFill>
                <a:latin typeface="Calibri"/>
                <a:cs typeface="Calibri"/>
              </a:rPr>
              <a:t> Operaio linea produttiva </a:t>
            </a:r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(ID-106602)</a:t>
            </a:r>
            <a:r>
              <a:rPr lang="it-IT" sz="2000" dirty="0">
                <a:latin typeface="Calibri"/>
                <a:ea typeface="Calibri"/>
                <a:cs typeface="Calibri"/>
              </a:rPr>
              <a:t> </a:t>
            </a:r>
            <a:endParaRPr lang="it-IT" dirty="0">
              <a:ea typeface="Calibri"/>
            </a:endParaRPr>
          </a:p>
          <a:p>
            <a:pPr marL="898525"/>
            <a:endParaRPr lang="it-IT"/>
          </a:p>
          <a:p>
            <a:pPr marL="898525"/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 dirty="0">
                <a:latin typeface="Calibri"/>
                <a:ea typeface="Calibri"/>
                <a:cs typeface="Calibri"/>
              </a:rPr>
              <a:t>TIPOLOGIA DI </a:t>
            </a:r>
            <a:r>
              <a:rPr lang="it-IT" sz="2000">
                <a:latin typeface="Calibri"/>
                <a:ea typeface="Calibri"/>
                <a:cs typeface="Calibri"/>
              </a:rPr>
              <a:t>CONTRATTO:</a:t>
            </a:r>
            <a:r>
              <a:rPr lang="it-IT" sz="2000" b="1">
                <a:latin typeface="Calibri"/>
                <a:ea typeface="Calibri"/>
                <a:cs typeface="Calibri"/>
              </a:rPr>
              <a:t>INDETERMINATO</a:t>
            </a:r>
            <a:r>
              <a:rPr lang="it-IT" sz="2000" b="1" dirty="0">
                <a:latin typeface="Calibri"/>
                <a:ea typeface="Calibri"/>
                <a:cs typeface="Calibri"/>
              </a:rPr>
              <a:t> </a:t>
            </a:r>
            <a:endParaRPr lang="it-IT" sz="2000" b="1" dirty="0">
              <a:latin typeface="+mn-lt"/>
              <a:ea typeface="Roboto"/>
            </a:endParaRPr>
          </a:p>
          <a:p>
            <a:pPr marL="898525"/>
            <a:r>
              <a:rPr lang="it-IT" sz="2000" dirty="0">
                <a:latin typeface="+mn-lt"/>
                <a:ea typeface="Calibri"/>
                <a:cs typeface="Calibri"/>
              </a:rPr>
              <a:t> </a:t>
            </a:r>
            <a:r>
              <a:rPr lang="it-IT" sz="2000" dirty="0">
                <a:latin typeface="+mn-lt"/>
                <a:ea typeface="Calibri"/>
              </a:rPr>
              <a:t>      </a:t>
            </a:r>
            <a:endParaRPr lang="it-IT" sz="2000" b="1">
              <a:latin typeface="+mn-lt"/>
              <a:ea typeface="Roboto"/>
            </a:endParaRPr>
          </a:p>
          <a:p>
            <a:pPr marL="898525"/>
            <a:r>
              <a:rPr lang="it-IT" sz="2000" dirty="0">
                <a:latin typeface="Calibri"/>
                <a:ea typeface="Calibri"/>
              </a:rPr>
              <a:t>SEDE DI LAVORO: </a:t>
            </a:r>
            <a:r>
              <a:rPr lang="it-IT" sz="2000" b="1" dirty="0">
                <a:latin typeface="Calibri"/>
                <a:ea typeface="Calibri"/>
              </a:rPr>
              <a:t> ROZZANO </a:t>
            </a:r>
            <a:endParaRPr lang="it-IT" sz="2000" b="1" dirty="0">
              <a:latin typeface="Calibri"/>
              <a:ea typeface="Roboto"/>
            </a:endParaRPr>
          </a:p>
          <a:p>
            <a:pPr marL="898525"/>
            <a:endParaRPr lang="it-IT" sz="2000" b="1" dirty="0">
              <a:latin typeface="Calibri"/>
              <a:ea typeface="Calibri"/>
            </a:endParaRPr>
          </a:p>
          <a:p>
            <a:endParaRPr lang="it-IT" sz="1200" dirty="0">
              <a:solidFill>
                <a:srgbClr val="202020"/>
              </a:solidFill>
              <a:highlight>
                <a:srgbClr val="FFFFFF"/>
              </a:highlight>
              <a:latin typeface="Times New Roman"/>
              <a:ea typeface="Calibri"/>
              <a:cs typeface="Times New Roman"/>
            </a:endParaRPr>
          </a:p>
          <a:p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La risorsa,  per ECOLAB SRL, azienda di prodotti chimici, di profumeria, detergenti... si occuperà di lavoro sulla linea produttiva della sede di Rozzano.</a:t>
            </a:r>
          </a:p>
          <a:p>
            <a:r>
              <a:rPr lang="it-IT" sz="900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                                </a:t>
            </a:r>
            <a:endParaRPr lang="it-IT"/>
          </a:p>
          <a:p>
            <a:r>
              <a:rPr lang="it-IT" sz="1200" b="1" dirty="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PROFILO IDEALE:</a:t>
            </a:r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</a:t>
            </a:r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Gradito patentino del muletto e patente B. Disponibilità a 2 turni  settimanali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 9.00/22.00.</a:t>
            </a:r>
            <a:endParaRPr lang="it-IT" sz="1200" dirty="0">
              <a:solidFill>
                <a:srgbClr val="202020"/>
              </a:solidFill>
              <a:highlight>
                <a:srgbClr val="FFFFFF"/>
              </a:highlight>
              <a:latin typeface="Times New Roman"/>
              <a:ea typeface="Calibri"/>
              <a:cs typeface="Times New Roman"/>
            </a:endParaRPr>
          </a:p>
          <a:p>
            <a:endParaRPr lang="it-IT" sz="1200" dirty="0">
              <a:solidFill>
                <a:srgbClr val="202020"/>
              </a:solidFill>
              <a:highlight>
                <a:srgbClr val="FFFFFF"/>
              </a:highlight>
              <a:latin typeface="Times New Roman"/>
              <a:ea typeface="Calibri"/>
              <a:cs typeface="Times New Roman"/>
            </a:endParaRPr>
          </a:p>
          <a:p>
            <a:r>
              <a:rPr lang="it-IT" sz="1200" b="1" dirty="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ORARIO DI LAVORO E CCNL</a:t>
            </a:r>
            <a:r>
              <a:rPr lang="it-IT" sz="1200" dirty="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: </a:t>
            </a:r>
            <a:r>
              <a:rPr lang="it-IT" sz="1200" b="1">
                <a:solidFill>
                  <a:srgbClr val="212529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Full-time 40h settimanali – Industria chimica</a:t>
            </a:r>
          </a:p>
          <a:p>
            <a:r>
              <a:rPr lang="it-IT" sz="1200" b="1" dirty="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RETRIBUZIONE: </a:t>
            </a:r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a partire da RAL di circa €.26.000 </a:t>
            </a:r>
            <a:endParaRPr lang="it-IT" sz="1200">
              <a:latin typeface="Calibri"/>
              <a:ea typeface="Calibri"/>
              <a:cs typeface="Calibri"/>
            </a:endParaRPr>
          </a:p>
          <a:p>
            <a:endParaRPr lang="en-US" sz="1200" i="1" dirty="0">
              <a:solidFill>
                <a:srgbClr val="212529"/>
              </a:solidFill>
              <a:latin typeface="Calibri"/>
              <a:ea typeface="Calibri"/>
              <a:cs typeface="Calibri"/>
            </a:endParaRPr>
          </a:p>
          <a:p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>
              <a:latin typeface="Calibri"/>
              <a:ea typeface="Calibri"/>
              <a:cs typeface="Calibri"/>
            </a:endParaRPr>
          </a:p>
          <a:p>
            <a:endParaRPr lang="it-IT" sz="1200"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 dirty="0"/>
            </a:br>
            <a:endParaRPr lang="en-US"/>
          </a:p>
          <a:p>
            <a:endParaRPr lang="it-IT" sz="120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386CAFA9-E4CD-E89B-C23F-82184EADEF49}"/>
              </a:ext>
            </a:extLst>
          </p:cNvPr>
          <p:cNvSpPr/>
          <p:nvPr/>
        </p:nvSpPr>
        <p:spPr>
          <a:xfrm rot="5400000">
            <a:off x="4679697" y="1227021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11F44890-6F8C-E7F4-1240-5AC06362A642}"/>
              </a:ext>
            </a:extLst>
          </p:cNvPr>
          <p:cNvSpPr/>
          <p:nvPr/>
        </p:nvSpPr>
        <p:spPr>
          <a:xfrm>
            <a:off x="8602877" y="4405880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3F119732-FA9C-B4BA-37D5-705A3F286ED9}"/>
              </a:ext>
            </a:extLst>
          </p:cNvPr>
          <p:cNvSpPr/>
          <p:nvPr/>
        </p:nvSpPr>
        <p:spPr>
          <a:xfrm>
            <a:off x="9486522" y="486821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7CD765D6-7461-081C-9837-59B849071D64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492BF308-5761-8DFC-3274-9BDB8B91C30C}"/>
              </a:ext>
            </a:extLst>
          </p:cNvPr>
          <p:cNvSpPr/>
          <p:nvPr/>
        </p:nvSpPr>
        <p:spPr>
          <a:xfrm flipH="1">
            <a:off x="801883" y="1982490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91AC8457-28BA-0B3F-9888-947828F1819C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047A32ED-534B-EB1D-A38C-E4C8387E0C84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873197DA-E259-0489-E2BE-242C69178020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E32C678D-A9C7-875C-6934-6A013BE9C72F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9A4EBBA5-8B3D-4889-0E46-6D2726880091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E9527185-F6CA-AD67-90B8-9E5FC0CFB69F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7A0543F6-325A-FE09-FA76-C438CD3589E1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3A6DFD41-C1E6-800D-158E-F6D28CD7DDAD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425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3DF1537E-704F-D2AC-BA52-2B1446E5BA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9B51FDDC-37A1-9A84-1818-CF034087D92C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08D8B3E8-AC27-8306-DD06-E847CB9837A0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271A363C-3D41-4B33-54D4-4BF8B5ECB524}"/>
              </a:ext>
            </a:extLst>
          </p:cNvPr>
          <p:cNvSpPr txBox="1"/>
          <p:nvPr/>
        </p:nvSpPr>
        <p:spPr>
          <a:xfrm>
            <a:off x="1132269" y="231952"/>
            <a:ext cx="7841962" cy="513226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>
                <a:solidFill>
                  <a:srgbClr val="C00000"/>
                </a:solidFill>
                <a:latin typeface="Calibri"/>
                <a:cs typeface="Calibri"/>
              </a:rPr>
              <a:t>   Operaio di produzione </a:t>
            </a:r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(ID-106408)</a:t>
            </a:r>
            <a:r>
              <a:rPr lang="it-IT" sz="2000">
                <a:latin typeface="Calibri"/>
                <a:ea typeface="Calibri"/>
                <a:cs typeface="Calibri"/>
              </a:rPr>
              <a:t> </a:t>
            </a:r>
            <a:endParaRPr lang="it-IT">
              <a:ea typeface="Calibri"/>
            </a:endParaRPr>
          </a:p>
          <a:p>
            <a:pPr marL="898525"/>
            <a:endParaRPr lang="it-IT"/>
          </a:p>
          <a:p>
            <a:pPr marL="898525"/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>
                <a:latin typeface="Calibri"/>
                <a:ea typeface="Calibri"/>
                <a:cs typeface="Calibri"/>
              </a:rPr>
              <a:t>TIPOLOGIA DI CONTRATTO:</a:t>
            </a:r>
            <a:r>
              <a:rPr lang="it-IT" sz="2000" b="1">
                <a:latin typeface="Calibri"/>
                <a:ea typeface="Calibri"/>
                <a:cs typeface="Calibri"/>
              </a:rPr>
              <a:t>DETERMINATO SCOPO ASSUNZIONE</a:t>
            </a:r>
            <a:endParaRPr lang="it-IT" sz="2000" b="1">
              <a:latin typeface="+mn-lt"/>
              <a:ea typeface="Roboto"/>
            </a:endParaRPr>
          </a:p>
          <a:p>
            <a:pPr marL="898525"/>
            <a:r>
              <a:rPr lang="it-IT" sz="2000">
                <a:latin typeface="+mn-lt"/>
                <a:ea typeface="Calibri"/>
                <a:cs typeface="Calibri"/>
              </a:rPr>
              <a:t> </a:t>
            </a:r>
            <a:r>
              <a:rPr lang="it-IT" sz="2000">
                <a:latin typeface="+mn-lt"/>
                <a:ea typeface="Calibri"/>
              </a:rPr>
              <a:t>      </a:t>
            </a:r>
            <a:endParaRPr lang="it-IT" sz="2000" b="1">
              <a:latin typeface="+mn-lt"/>
              <a:ea typeface="Roboto"/>
            </a:endParaRPr>
          </a:p>
          <a:p>
            <a:pPr marL="898525"/>
            <a:r>
              <a:rPr lang="it-IT" sz="2000">
                <a:latin typeface="+mn-lt"/>
                <a:ea typeface="Calibri"/>
              </a:rPr>
              <a:t>SEDE</a:t>
            </a:r>
            <a:r>
              <a:rPr lang="it-IT" sz="2000">
                <a:latin typeface="+mn-lt"/>
              </a:rPr>
              <a:t> DI LAVORO: </a:t>
            </a:r>
            <a:r>
              <a:rPr lang="it-IT" sz="2000" b="1">
                <a:latin typeface="+mn-lt"/>
              </a:rPr>
              <a:t>FIZZONASCO DI PIEVE EMANUELE </a:t>
            </a:r>
            <a:endParaRPr lang="it-IT" sz="2000" b="1">
              <a:latin typeface="Calibri"/>
              <a:ea typeface="Roboto"/>
            </a:endParaRPr>
          </a:p>
          <a:p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La risorsa, per azienda leader nella produzione di estratti botanici, si dovrà occupare di: carico e scarico materie prime, movimentazione delle piante officinali e dei solventi necessari per l'avvio del ciclo produttivo negli impianti; conduzione estrattori e filtri, gestione operativa dei macchinari per l'estrazione dei principi attivi e successiva separazione delle parti solide dai liquidi; operazioni di torchiatura: recupero dei residui di estratto dalle matrici vegetali esauste tramite l'utilizzo di presse e torchi industriali; monitoraggio della concentrazione: controllo dei parametri termici e di pressione per l'evaporazione dei solventi e il raggiungimento della densità desiderata del prodotto; miscelazione e omogeneizzazione: preparazione del prodotto finito unendo diversi estratti o eccipienti secondo le ricette e le specifiche tecniche; pulizia e sanificazione (CIP), esecuzione delle procedure di lavaggio degli impianti tra un lotto e l'altro per evitare contaminazioni incrociate in conformità alle GMP.</a:t>
            </a:r>
            <a:r>
              <a:rPr lang="it-IT" sz="9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                                     </a:t>
            </a:r>
            <a:endParaRPr lang="it-IT"/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PROFILO IDEALE: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esperienza nel ruolo e </a:t>
            </a:r>
            <a:r>
              <a:rPr lang="it-IT" sz="1200" err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disponibilit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à a turni</a:t>
            </a:r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Times New Roman"/>
              <a:ea typeface="Calibri"/>
              <a:cs typeface="Times New Roman"/>
            </a:endParaRPr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ORARIO DI LAVORO E CCNL</a:t>
            </a:r>
            <a:r>
              <a:rPr lang="it-IT" sz="120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: 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Full Time su turni: 6:00-14:00; 14:00-22:00; 22:00-06:00 da lunedì a sabato- Industria chimica</a:t>
            </a:r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RETRIBUZIONE: 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</a:t>
            </a:r>
            <a:r>
              <a:rPr lang="it-IT" sz="1200">
                <a:latin typeface="Calibri"/>
                <a:ea typeface="Calibri"/>
                <a:cs typeface="Calibri"/>
              </a:rPr>
              <a:t>€ 26.000/27. 000 + buoni pasto € 8. </a:t>
            </a:r>
          </a:p>
          <a:p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>
              <a:latin typeface="Calibri"/>
              <a:ea typeface="Calibri"/>
              <a:cs typeface="Calibri"/>
            </a:endParaRPr>
          </a:p>
          <a:p>
            <a:endParaRPr lang="it-IT" sz="1200"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/>
            </a:br>
            <a:endParaRPr lang="en-US"/>
          </a:p>
          <a:p>
            <a:endParaRPr lang="it-IT" sz="120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FBCDBF7E-63B3-F573-837D-0A62D7E7C77D}"/>
              </a:ext>
            </a:extLst>
          </p:cNvPr>
          <p:cNvSpPr/>
          <p:nvPr/>
        </p:nvSpPr>
        <p:spPr>
          <a:xfrm rot="5400000">
            <a:off x="4679697" y="1227021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0B33888D-8B7E-69C4-70D9-246D80944555}"/>
              </a:ext>
            </a:extLst>
          </p:cNvPr>
          <p:cNvSpPr/>
          <p:nvPr/>
        </p:nvSpPr>
        <p:spPr>
          <a:xfrm>
            <a:off x="8602877" y="4405880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950993ED-F719-0906-ABF0-22C84550020E}"/>
              </a:ext>
            </a:extLst>
          </p:cNvPr>
          <p:cNvSpPr/>
          <p:nvPr/>
        </p:nvSpPr>
        <p:spPr>
          <a:xfrm>
            <a:off x="9486522" y="486821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CAD533A6-FAAF-8737-D99E-2D4C92E46E3E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4BAC98D2-E912-C118-DA9F-73E8209FB450}"/>
              </a:ext>
            </a:extLst>
          </p:cNvPr>
          <p:cNvSpPr/>
          <p:nvPr/>
        </p:nvSpPr>
        <p:spPr>
          <a:xfrm flipH="1">
            <a:off x="801883" y="1982490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C309D4B5-2973-B55E-A146-2E27C4823F5A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5C8BA99A-AB48-635D-AB62-F6493635A7A8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5777C5B7-F32E-2C9A-E60B-B8F2305F0F85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BDA79A6F-2BAC-5AB5-77EB-2F22F1A6EE92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5A945D2E-8244-C2B8-235F-4C07D47D86D7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A5B1873A-F4BE-6F5D-FF76-27C3D40C8B0A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1894ABD1-4F11-CDDC-A81B-17FB74FFF124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FF846C85-B0A3-F0BB-C91F-13769CC3D76A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149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ED43262A-494B-27C3-B4D0-6C58E15731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33DD9AFF-BEFB-AA9C-32A7-5F5259166699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EC001A90-9E65-C49D-5FAA-4DF2DF58890E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4012948F-57DC-5A5E-A77F-8C63ADFDEE03}"/>
              </a:ext>
            </a:extLst>
          </p:cNvPr>
          <p:cNvSpPr txBox="1"/>
          <p:nvPr/>
        </p:nvSpPr>
        <p:spPr>
          <a:xfrm>
            <a:off x="1132269" y="231952"/>
            <a:ext cx="7841962" cy="513226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>
                <a:solidFill>
                  <a:srgbClr val="C00000"/>
                </a:solidFill>
                <a:latin typeface="Calibri"/>
                <a:cs typeface="Calibri"/>
              </a:rPr>
              <a:t>Progettista CAD/CAM</a:t>
            </a:r>
            <a:r>
              <a:rPr lang="it-IT" sz="4000" b="1">
                <a:solidFill>
                  <a:srgbClr val="C00000"/>
                </a:solidFill>
                <a:ea typeface="Calibri"/>
                <a:cs typeface="Calibri"/>
              </a:rPr>
              <a:t> </a:t>
            </a:r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(ID-106122)</a:t>
            </a:r>
            <a:r>
              <a:rPr lang="it-IT" sz="2000">
                <a:latin typeface="Calibri"/>
                <a:ea typeface="Calibri"/>
                <a:cs typeface="Calibri"/>
              </a:rPr>
              <a:t> </a:t>
            </a:r>
            <a:endParaRPr lang="it-IT">
              <a:ea typeface="Calibri"/>
            </a:endParaRPr>
          </a:p>
          <a:p>
            <a:pPr marL="898525"/>
            <a:endParaRPr lang="it-IT"/>
          </a:p>
          <a:p>
            <a:pPr marL="898525"/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>
                <a:latin typeface="Calibri"/>
                <a:ea typeface="Calibri"/>
                <a:cs typeface="Calibri"/>
              </a:rPr>
              <a:t>TIPOLOGIA DI CONTRATTO:</a:t>
            </a:r>
            <a:r>
              <a:rPr lang="it-IT" sz="2000" b="1">
                <a:latin typeface="Calibri"/>
                <a:ea typeface="Calibri"/>
                <a:cs typeface="Calibri"/>
              </a:rPr>
              <a:t>DETERMINATO SCOPO ASSUNZIONE</a:t>
            </a:r>
            <a:endParaRPr lang="it-IT" sz="2000" b="1">
              <a:latin typeface="+mn-lt"/>
              <a:ea typeface="Roboto"/>
            </a:endParaRPr>
          </a:p>
          <a:p>
            <a:pPr marL="898525"/>
            <a:r>
              <a:rPr lang="it-IT" sz="2000">
                <a:latin typeface="+mn-lt"/>
                <a:ea typeface="Calibri"/>
                <a:cs typeface="Calibri"/>
              </a:rPr>
              <a:t> </a:t>
            </a:r>
            <a:r>
              <a:rPr lang="it-IT" sz="2000">
                <a:latin typeface="+mn-lt"/>
                <a:ea typeface="Calibri"/>
              </a:rPr>
              <a:t>      </a:t>
            </a:r>
            <a:endParaRPr lang="it-IT" sz="2000" b="1">
              <a:latin typeface="+mn-lt"/>
              <a:ea typeface="Roboto"/>
            </a:endParaRPr>
          </a:p>
          <a:p>
            <a:pPr marL="898525"/>
            <a:r>
              <a:rPr lang="it-IT" sz="2000">
                <a:latin typeface="+mn-lt"/>
                <a:ea typeface="Calibri"/>
              </a:rPr>
              <a:t>SEDE</a:t>
            </a:r>
            <a:r>
              <a:rPr lang="it-IT" sz="2000">
                <a:latin typeface="+mn-lt"/>
              </a:rPr>
              <a:t> DI LAVORO: </a:t>
            </a:r>
            <a:r>
              <a:rPr lang="it-IT" sz="2000" b="1">
                <a:latin typeface="+mn-lt"/>
              </a:rPr>
              <a:t>ZIBIDO SAN GIACOMO</a:t>
            </a:r>
            <a:endParaRPr lang="it-IT" sz="2000" b="1">
              <a:latin typeface="Calibri"/>
              <a:ea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ea typeface="Calibri"/>
              <a:cs typeface="Calibri"/>
            </a:endParaRPr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La risorsa, per Fonderie Maestri </a:t>
            </a:r>
            <a:r>
              <a:rPr lang="it-IT" sz="1200" err="1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Srl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, si dovrà occupare di: Modellazione 3D (CAD): Creazione e modifica di modelli e disegni tecnici per la produzione; Programmazione CAM: Generazione dei percorsi utensile e strategie di taglio (fresatura/tornitura); Simulazione e Test: Verifica virtuale dei cicli per prevenire collisioni e ottimizzare i tempi;</a:t>
            </a:r>
            <a:b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</a:b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Setup e Utensileria Definizione dei parametri di taglio, scelta degli utensili e dei sistemi di fissaggio; Post-Processing: Esportazione e ottimizzazione del codice per controlli numerici (</a:t>
            </a:r>
            <a:r>
              <a:rPr lang="it-IT" sz="1200" err="1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Fanuc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, </a:t>
            </a:r>
            <a:r>
              <a:rPr lang="it-IT" sz="1200" err="1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Heidenhain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, Siemens).</a:t>
            </a:r>
            <a:r>
              <a:rPr lang="it-IT" sz="9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                                                             </a:t>
            </a:r>
            <a:endParaRPr lang="it-IT"/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PROFILO IDEALE: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Conoscenza di progettazione meccanica 3D con SW di modellizzazione (Inventor e/o </a:t>
            </a:r>
            <a:r>
              <a:rPr lang="it-IT" sz="1200" err="1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Solidworks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 e/o Catia); Conoscenza base di modellizzazione idraulica e pneumatica, componentistica ed assemblati in circuiti anche semplici.</a:t>
            </a:r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ORARIO DI LAVORO E CCNL</a:t>
            </a:r>
            <a:r>
              <a:rPr lang="it-IT" sz="120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: 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Full </a:t>
            </a:r>
            <a:r>
              <a:rPr lang="it-IT" sz="1200" b="1" i="0">
                <a:solidFill>
                  <a:srgbClr val="202020"/>
                </a:solidFill>
                <a:effectLst/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time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40 ore settimanali </a:t>
            </a:r>
            <a:r>
              <a:rPr lang="it-IT" sz="1200" b="1" err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lun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/</a:t>
            </a:r>
            <a:r>
              <a:rPr lang="it-IT" sz="1200" b="1" err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ven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08:30 - 17:30 – Metalmeccanico Confapi</a:t>
            </a:r>
            <a:endParaRPr lang="it-IT"/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RETRIBUZIONE: 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</a:t>
            </a:r>
            <a:r>
              <a:rPr lang="it-IT" sz="1200">
                <a:latin typeface="Calibri"/>
                <a:ea typeface="Calibri"/>
                <a:cs typeface="Calibri"/>
              </a:rPr>
              <a:t>€ 28.000/30. 000 + buoni pasto € 5 </a:t>
            </a:r>
          </a:p>
          <a:p>
            <a:endParaRPr lang="en-US" sz="1200" i="1">
              <a:solidFill>
                <a:srgbClr val="212529"/>
              </a:solidFill>
              <a:latin typeface="Calibri"/>
              <a:ea typeface="Calibri"/>
              <a:cs typeface="Calibri"/>
            </a:endParaRPr>
          </a:p>
          <a:p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>
              <a:latin typeface="Calibri"/>
              <a:ea typeface="Calibri"/>
              <a:cs typeface="Calibri"/>
            </a:endParaRPr>
          </a:p>
          <a:p>
            <a:endParaRPr lang="it-IT" sz="1200"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/>
            </a:br>
            <a:endParaRPr lang="en-US"/>
          </a:p>
          <a:p>
            <a:endParaRPr lang="it-IT" sz="120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82A46115-1B6D-BE2C-FF43-2984DFD592AD}"/>
              </a:ext>
            </a:extLst>
          </p:cNvPr>
          <p:cNvSpPr/>
          <p:nvPr/>
        </p:nvSpPr>
        <p:spPr>
          <a:xfrm rot="5400000">
            <a:off x="4679697" y="1227021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195334DA-6E4F-DCA9-6EBB-AFEC4B623711}"/>
              </a:ext>
            </a:extLst>
          </p:cNvPr>
          <p:cNvSpPr/>
          <p:nvPr/>
        </p:nvSpPr>
        <p:spPr>
          <a:xfrm>
            <a:off x="8602877" y="4405880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7106D495-85A3-FFFF-B4BD-0DF837A952EE}"/>
              </a:ext>
            </a:extLst>
          </p:cNvPr>
          <p:cNvSpPr/>
          <p:nvPr/>
        </p:nvSpPr>
        <p:spPr>
          <a:xfrm>
            <a:off x="9486522" y="486821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C1487970-3E49-0C20-66AB-6AC45C08DE53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5D25A034-8410-07C0-28E3-CA4D252FE9FF}"/>
              </a:ext>
            </a:extLst>
          </p:cNvPr>
          <p:cNvSpPr/>
          <p:nvPr/>
        </p:nvSpPr>
        <p:spPr>
          <a:xfrm flipH="1">
            <a:off x="801883" y="1982490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0778AE57-30B9-0A85-E1F6-BBCFDA6F7F95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AE65908B-DB27-079C-A449-2E517A37EE66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21AA80E9-D07B-8AA5-DBAE-0B0BB5CF4EB5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9B51DF45-DCEE-4E02-9183-399685B7CF54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A4B5953E-1758-2A44-0D11-07D0EC2B0697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CE436F67-A09F-76C5-80F3-D4258CE0CB10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8D0D74E6-9428-845D-DC06-695493AA51E2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9BB360FD-BB86-CD80-9C5F-6B224E1DDB87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264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12CDC5FD-EA8B-77E1-AC70-F678FB1C75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8D1CA3E0-A9F8-023D-EDFA-C51FDDDE3247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42085BEC-D695-79BB-6F9D-174B953EF492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80ECE0C2-37BC-D029-E2A0-761E95D24FA1}"/>
              </a:ext>
            </a:extLst>
          </p:cNvPr>
          <p:cNvSpPr txBox="1"/>
          <p:nvPr/>
        </p:nvSpPr>
        <p:spPr>
          <a:xfrm>
            <a:off x="1132269" y="309884"/>
            <a:ext cx="7841962" cy="513226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>
                <a:solidFill>
                  <a:srgbClr val="C00000"/>
                </a:solidFill>
                <a:latin typeface="Calibri"/>
                <a:ea typeface="Roboto"/>
                <a:cs typeface="Calibri"/>
              </a:rPr>
              <a:t>Cablatore trasfertista </a:t>
            </a:r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(ID-106088)</a:t>
            </a:r>
            <a:r>
              <a:rPr lang="it-IT" sz="2000">
                <a:latin typeface="Calibri"/>
                <a:ea typeface="Calibri"/>
                <a:cs typeface="Calibri"/>
              </a:rPr>
              <a:t> </a:t>
            </a:r>
            <a:endParaRPr lang="it-IT">
              <a:ea typeface="Calibri"/>
            </a:endParaRPr>
          </a:p>
          <a:p>
            <a:pPr marL="898525"/>
            <a:endParaRPr lang="it-IT"/>
          </a:p>
          <a:p>
            <a:pPr marL="898525"/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>
                <a:latin typeface="Calibri"/>
                <a:ea typeface="Calibri"/>
                <a:cs typeface="Calibri"/>
              </a:rPr>
              <a:t>TIPOLOGIA DI CONTRATTO: </a:t>
            </a:r>
            <a:r>
              <a:rPr lang="it-IT" sz="2000" b="1">
                <a:latin typeface="Calibri"/>
                <a:ea typeface="Calibri"/>
                <a:cs typeface="Calibri"/>
              </a:rPr>
              <a:t>DETERMINATO SCOPO ASSUNZIONE</a:t>
            </a:r>
            <a:endParaRPr lang="it-IT"/>
          </a:p>
          <a:p>
            <a:endParaRPr lang="it-IT"/>
          </a:p>
          <a:p>
            <a:r>
              <a:rPr lang="it-IT" sz="2000">
                <a:latin typeface="Calibri"/>
                <a:ea typeface="Calibri"/>
                <a:cs typeface="Calibri"/>
              </a:rPr>
              <a:t>  </a:t>
            </a:r>
            <a:r>
              <a:rPr lang="it-IT" sz="2000">
                <a:latin typeface="+mn-lt"/>
                <a:ea typeface="Calibri"/>
                <a:cs typeface="Calibri"/>
              </a:rPr>
              <a:t> </a:t>
            </a:r>
            <a:r>
              <a:rPr lang="it-IT" sz="2000">
                <a:latin typeface="+mn-lt"/>
                <a:ea typeface="Calibri"/>
              </a:rPr>
              <a:t>            SEDE</a:t>
            </a:r>
            <a:r>
              <a:rPr lang="it-IT" sz="2000">
                <a:latin typeface="+mn-lt"/>
              </a:rPr>
              <a:t> DI LAVORO: </a:t>
            </a:r>
            <a:r>
              <a:rPr lang="it-IT" sz="2000" b="1">
                <a:latin typeface="+mn-lt"/>
              </a:rPr>
              <a:t>LACCHIARELLA</a:t>
            </a:r>
            <a:endParaRPr lang="it-IT" sz="2000" b="1">
              <a:latin typeface="Calibri"/>
              <a:ea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ea typeface="Calibri"/>
              <a:cs typeface="Calibri"/>
            </a:endParaRPr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La risorsa, per società fabbricazione apparecchiature per controlli processi industriali, si occuperà di cablaggio e assemblaggio componenti meccanici, elettrici ed elettronici, garantendo conformità a standard tecnici. Previste anche trasferte c/o clienti per installazione, collaudo ed interventi manutenzione su apparecchiature ed impianti.</a:t>
            </a:r>
            <a:r>
              <a:rPr lang="it-IT" sz="9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                                            </a:t>
            </a:r>
            <a:endParaRPr lang="it-IT"/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PROFILO IDEALE: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 Indispensabile esperienza di almeno 6 mesi nelle mansioni da svolgere, diploma tecnico industriale, perito elettronico o equivalenti, conoscenza base elettronica, impiantistica, lettura schemi elettrici e disegni tecnici, uso utensili manuali e strumenti misura, inglese almeno liv. A2, ottima conoscenza lingua italiana.</a:t>
            </a:r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ORARIO DI LAVORO E CCNL</a:t>
            </a:r>
            <a:r>
              <a:rPr lang="it-IT" sz="120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: 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Full </a:t>
            </a:r>
            <a:r>
              <a:rPr lang="it-IT" sz="1200" b="1" i="0">
                <a:solidFill>
                  <a:srgbClr val="202020"/>
                </a:solidFill>
                <a:effectLst/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time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40 h settimanali dal lunedì al venerdì, Orario elastico 8.00/9.00 – 17.00/18.00, pausa pranzo 12.30-13.30 - Metalmeccanica Industria</a:t>
            </a:r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RETRIBUZIONE: </a:t>
            </a:r>
            <a:r>
              <a:rPr lang="it-IT" sz="1200">
                <a:latin typeface="Calibri"/>
                <a:ea typeface="Calibri"/>
                <a:cs typeface="Calibri"/>
              </a:rPr>
              <a:t>commisurata all'esperienza, indicativamente RAL € 23.000/25.000, Ticket </a:t>
            </a:r>
            <a:r>
              <a:rPr lang="it-IT" sz="1200" err="1">
                <a:latin typeface="Calibri"/>
                <a:ea typeface="Calibri"/>
                <a:cs typeface="Calibri"/>
              </a:rPr>
              <a:t>restaurant</a:t>
            </a:r>
            <a:r>
              <a:rPr lang="it-IT" sz="1200">
                <a:latin typeface="Calibri"/>
                <a:ea typeface="Calibri"/>
                <a:cs typeface="Calibri"/>
              </a:rPr>
              <a:t> € 6</a:t>
            </a:r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>
              <a:latin typeface="Calibri"/>
              <a:ea typeface="Calibri"/>
              <a:cs typeface="Calibri"/>
            </a:endParaRPr>
          </a:p>
          <a:p>
            <a:endParaRPr lang="it-IT" sz="1200"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/>
            </a:br>
            <a:endParaRPr lang="en-US"/>
          </a:p>
          <a:p>
            <a:endParaRPr lang="it-IT" sz="120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180D8B09-B851-9BBC-57F6-AEBB4CC56B5F}"/>
              </a:ext>
            </a:extLst>
          </p:cNvPr>
          <p:cNvSpPr/>
          <p:nvPr/>
        </p:nvSpPr>
        <p:spPr>
          <a:xfrm rot="5400000">
            <a:off x="4679697" y="1227021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3BB9F634-EC0D-6D4B-53D4-FAAFE5837BAE}"/>
              </a:ext>
            </a:extLst>
          </p:cNvPr>
          <p:cNvSpPr/>
          <p:nvPr/>
        </p:nvSpPr>
        <p:spPr>
          <a:xfrm>
            <a:off x="8602877" y="4405880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669D5A19-1301-A6F5-DB45-92DB817482BA}"/>
              </a:ext>
            </a:extLst>
          </p:cNvPr>
          <p:cNvSpPr/>
          <p:nvPr/>
        </p:nvSpPr>
        <p:spPr>
          <a:xfrm>
            <a:off x="9486522" y="486821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B832E115-6986-CE88-98CE-2532BDEF99A8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BD7B78AF-ABEB-7494-B29E-B60482F9C0EB}"/>
              </a:ext>
            </a:extLst>
          </p:cNvPr>
          <p:cNvSpPr/>
          <p:nvPr/>
        </p:nvSpPr>
        <p:spPr>
          <a:xfrm flipH="1">
            <a:off x="801883" y="1982490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F487D370-B6D7-C38D-0F83-166A6DCA8894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01AE70DB-EF67-717D-DB54-61CC36FE9CF3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0CE0E368-3D04-6305-F9D7-CB427BB4F64A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366117EB-8DEC-8FEC-69DA-1FFCDD0024C0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72DC1717-45E1-413D-09F9-312B217002BF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DD5207B3-C4A7-0F3C-1586-6FD1BF20D421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2C0F4BEA-C0E5-5F0F-BA17-7C232D95EF1A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F51A9BC2-E80F-30EB-A95A-7D7163519125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088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81E3F0E8-8BF6-4048-0208-A2B716297D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8E303C02-CD22-7FB2-C3BF-9DFABEE970A9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8B6EA10F-9D9D-6EF4-4828-E26D842079E9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8360B71E-8C97-26C2-E17C-80971CFB04B0}"/>
              </a:ext>
            </a:extLst>
          </p:cNvPr>
          <p:cNvSpPr txBox="1"/>
          <p:nvPr/>
        </p:nvSpPr>
        <p:spPr>
          <a:xfrm>
            <a:off x="1132269" y="231952"/>
            <a:ext cx="7841962" cy="513226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>
                <a:solidFill>
                  <a:srgbClr val="C00000"/>
                </a:solidFill>
                <a:latin typeface="Calibri"/>
                <a:cs typeface="Calibri"/>
              </a:rPr>
              <a:t>Stage </a:t>
            </a:r>
            <a:r>
              <a:rPr lang="it-IT" sz="4000" b="1" err="1">
                <a:solidFill>
                  <a:srgbClr val="C00000"/>
                </a:solidFill>
                <a:latin typeface="Calibri"/>
                <a:cs typeface="Calibri"/>
              </a:rPr>
              <a:t>produz</a:t>
            </a:r>
            <a:r>
              <a:rPr lang="it-IT" sz="4000" b="1">
                <a:solidFill>
                  <a:srgbClr val="C00000"/>
                </a:solidFill>
                <a:latin typeface="Calibri"/>
                <a:cs typeface="Calibri"/>
              </a:rPr>
              <a:t> cartotecnica</a:t>
            </a:r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(ID-106001)</a:t>
            </a:r>
            <a:r>
              <a:rPr lang="it-IT" sz="2000">
                <a:latin typeface="Calibri"/>
                <a:ea typeface="Calibri"/>
                <a:cs typeface="Calibri"/>
              </a:rPr>
              <a:t> </a:t>
            </a:r>
            <a:endParaRPr lang="it-IT">
              <a:ea typeface="Calibri"/>
            </a:endParaRPr>
          </a:p>
          <a:p>
            <a:pPr marL="898525"/>
            <a:endParaRPr lang="it-IT"/>
          </a:p>
          <a:p>
            <a:pPr marL="898525"/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>
                <a:latin typeface="Calibri"/>
                <a:ea typeface="Calibri"/>
                <a:cs typeface="Calibri"/>
              </a:rPr>
              <a:t>TIPOLOGIA DI CONTRATTO: </a:t>
            </a:r>
            <a:r>
              <a:rPr lang="it-IT" sz="2000" b="1">
                <a:latin typeface="Calibri"/>
                <a:ea typeface="Calibri"/>
                <a:cs typeface="Calibri"/>
              </a:rPr>
              <a:t>STAGE/APPRENDISTATO</a:t>
            </a:r>
          </a:p>
          <a:p>
            <a:endParaRPr lang="it-IT"/>
          </a:p>
          <a:p>
            <a:r>
              <a:rPr lang="it-IT" sz="2000">
                <a:latin typeface="Calibri"/>
                <a:ea typeface="Calibri"/>
                <a:cs typeface="Calibri"/>
              </a:rPr>
              <a:t>  </a:t>
            </a:r>
            <a:r>
              <a:rPr lang="it-IT" sz="2000">
                <a:latin typeface="+mn-lt"/>
                <a:ea typeface="Calibri"/>
                <a:cs typeface="Calibri"/>
              </a:rPr>
              <a:t> </a:t>
            </a:r>
            <a:r>
              <a:rPr lang="it-IT" sz="2000">
                <a:latin typeface="+mn-lt"/>
                <a:ea typeface="Calibri"/>
              </a:rPr>
              <a:t>            SEDE</a:t>
            </a:r>
            <a:r>
              <a:rPr lang="it-IT" sz="2000">
                <a:latin typeface="+mn-lt"/>
              </a:rPr>
              <a:t> DI LAVORO: </a:t>
            </a:r>
            <a:r>
              <a:rPr lang="it-IT" sz="2000" b="1">
                <a:latin typeface="+mn-lt"/>
              </a:rPr>
              <a:t>FIZZONASCO DI PIEVE EMANUELA</a:t>
            </a:r>
            <a:endParaRPr lang="it-IT" sz="2000" b="1">
              <a:latin typeface="Calibri"/>
              <a:ea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ea typeface="Calibri"/>
              <a:cs typeface="Calibri"/>
            </a:endParaRPr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La risorsa, per azienda di stampa e packaging, sarà inserita nel reparto produzione, inizialmente con tirocinio e con l'obiettivo di trasformare il rapporto in contratto di apprendistato per attività di: Supporto alle operazioni di stampa e allestimento; Gestione e movimentazione dei materiali in magazzino; Controllo qualità di base sulle lavorazioni; Collaborazione con il team di produzione nelle fasi operative quotidiane.</a:t>
            </a:r>
            <a:r>
              <a:rPr lang="it-IT" sz="9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                                                                </a:t>
            </a:r>
            <a:endParaRPr lang="it-IT"/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PROFILO IDEALE: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Diploma di maturità, preferibilmente ad indirizzo grafico (non vincolante). Nessuna esperienza richiesta: formazione interna aziendale.</a:t>
            </a:r>
            <a:endParaRPr lang="it-IT"/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ORARIO DI LAVORO E CCNL</a:t>
            </a:r>
            <a:r>
              <a:rPr lang="it-IT" sz="120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: 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Full </a:t>
            </a:r>
            <a:r>
              <a:rPr lang="it-IT" sz="1200" b="1" i="0">
                <a:solidFill>
                  <a:srgbClr val="202020"/>
                </a:solidFill>
                <a:effectLst/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time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40 ore settimanali </a:t>
            </a:r>
            <a:r>
              <a:rPr lang="it-IT" sz="1200" b="1" err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lun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/</a:t>
            </a:r>
            <a:r>
              <a:rPr lang="it-IT" sz="1200" b="1" err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ven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08:00 - 17:00 - Grafica</a:t>
            </a:r>
            <a:endParaRPr lang="it-IT"/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RETRIBUZIONE: 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tirocinio 700 € mensili . Al termine, apprendistato con retribuzione mensile media lorda di 1500 € </a:t>
            </a:r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>
              <a:latin typeface="Calibri"/>
              <a:ea typeface="Calibri"/>
              <a:cs typeface="Calibri"/>
            </a:endParaRPr>
          </a:p>
          <a:p>
            <a:endParaRPr lang="it-IT" sz="1200"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/>
            </a:br>
            <a:endParaRPr lang="en-US"/>
          </a:p>
          <a:p>
            <a:endParaRPr lang="it-IT" sz="120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292A20E3-9E4B-4404-FB64-59623CD933E4}"/>
              </a:ext>
            </a:extLst>
          </p:cNvPr>
          <p:cNvSpPr/>
          <p:nvPr/>
        </p:nvSpPr>
        <p:spPr>
          <a:xfrm rot="5400000">
            <a:off x="4679697" y="1227021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4D985FB6-47C1-4889-11C8-BFE97BF268E8}"/>
              </a:ext>
            </a:extLst>
          </p:cNvPr>
          <p:cNvSpPr/>
          <p:nvPr/>
        </p:nvSpPr>
        <p:spPr>
          <a:xfrm>
            <a:off x="8602877" y="4405880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27CEFE05-2AE1-85C2-2726-00B9491452D3}"/>
              </a:ext>
            </a:extLst>
          </p:cNvPr>
          <p:cNvSpPr/>
          <p:nvPr/>
        </p:nvSpPr>
        <p:spPr>
          <a:xfrm>
            <a:off x="9486522" y="486821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6B31D90B-743B-BE5F-23E6-74F0AA065FA2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83EC51E1-2CE5-A4B6-1030-E65B64B09662}"/>
              </a:ext>
            </a:extLst>
          </p:cNvPr>
          <p:cNvSpPr/>
          <p:nvPr/>
        </p:nvSpPr>
        <p:spPr>
          <a:xfrm flipH="1">
            <a:off x="801883" y="1982490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4ACFB88E-18C0-056F-FAA3-E153EF012EF2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785548B4-F85A-06EC-A024-02F32DD6C819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5106D097-4E75-9E46-CF50-26D394AE4F3B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C24B58AE-C687-F67F-F686-CDA2A8CFF88E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44D18AC6-5FDC-57D1-784A-9D3DF1D002E0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219EE89F-C126-0991-A49E-EA3BAC41E59B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DD6965F0-DBDB-9338-AC0C-A11C50C1BA96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4F480208-7AFC-FE25-06B8-CE419051680B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142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E1516FC2-5175-693D-BE98-A5FDF02E88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45AD63FC-ED0F-81B0-339F-62FB4261ACB7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14DBA971-411F-6C37-A6F3-593F7F616BAF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6B9F80E2-446D-786D-740D-0C57508FFCD3}"/>
              </a:ext>
            </a:extLst>
          </p:cNvPr>
          <p:cNvSpPr txBox="1"/>
          <p:nvPr/>
        </p:nvSpPr>
        <p:spPr>
          <a:xfrm>
            <a:off x="1132269" y="231952"/>
            <a:ext cx="7841962" cy="513226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>
                <a:solidFill>
                  <a:srgbClr val="C00000"/>
                </a:solidFill>
                <a:latin typeface="Calibri"/>
                <a:cs typeface="Calibri"/>
              </a:rPr>
              <a:t>  Merchandiser GDO </a:t>
            </a:r>
            <a:r>
              <a:rPr lang="it-IT" sz="4000" b="1" err="1">
                <a:solidFill>
                  <a:srgbClr val="C00000"/>
                </a:solidFill>
                <a:latin typeface="Calibri"/>
                <a:cs typeface="Calibri"/>
              </a:rPr>
              <a:t>pt</a:t>
            </a:r>
            <a:r>
              <a:rPr lang="it-IT" sz="4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(ID-105950)</a:t>
            </a:r>
            <a:r>
              <a:rPr lang="it-IT" sz="2000">
                <a:latin typeface="Calibri"/>
                <a:ea typeface="Calibri"/>
                <a:cs typeface="Calibri"/>
              </a:rPr>
              <a:t> </a:t>
            </a:r>
            <a:endParaRPr lang="it-IT">
              <a:ea typeface="Calibri"/>
            </a:endParaRPr>
          </a:p>
          <a:p>
            <a:pPr marL="898525"/>
            <a:endParaRPr lang="it-IT"/>
          </a:p>
          <a:p>
            <a:pPr marL="898525"/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>
                <a:latin typeface="Calibri"/>
                <a:ea typeface="Calibri"/>
                <a:cs typeface="Calibri"/>
              </a:rPr>
              <a:t>TIPOLOGIA DI CONTRATTO: </a:t>
            </a:r>
            <a:r>
              <a:rPr lang="it-IT" sz="2000" b="1">
                <a:latin typeface="Calibri"/>
                <a:ea typeface="Calibri"/>
                <a:cs typeface="Calibri"/>
              </a:rPr>
              <a:t>CONTRATTO INTERMITTENTE</a:t>
            </a:r>
          </a:p>
          <a:p>
            <a:endParaRPr lang="it-IT"/>
          </a:p>
          <a:p>
            <a:r>
              <a:rPr lang="it-IT" sz="2000">
                <a:latin typeface="Calibri"/>
                <a:ea typeface="Calibri"/>
                <a:cs typeface="Calibri"/>
              </a:rPr>
              <a:t>  </a:t>
            </a:r>
            <a:r>
              <a:rPr lang="it-IT" sz="2000">
                <a:latin typeface="+mn-lt"/>
                <a:ea typeface="Calibri"/>
                <a:cs typeface="Calibri"/>
              </a:rPr>
              <a:t> </a:t>
            </a:r>
            <a:r>
              <a:rPr lang="it-IT" sz="2000">
                <a:latin typeface="+mn-lt"/>
                <a:ea typeface="Calibri"/>
              </a:rPr>
              <a:t>            SEDE</a:t>
            </a:r>
            <a:r>
              <a:rPr lang="it-IT" sz="2000">
                <a:latin typeface="+mn-lt"/>
              </a:rPr>
              <a:t> DI LAVORO: </a:t>
            </a:r>
            <a:r>
              <a:rPr lang="it-IT" sz="2000" b="1">
                <a:latin typeface="+mn-lt"/>
              </a:rPr>
              <a:t>IPER FIORDALISO ROZZANO </a:t>
            </a:r>
            <a:endParaRPr lang="it-IT" sz="2000" b="1">
              <a:latin typeface="Calibri"/>
              <a:ea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ea typeface="Calibri"/>
              <a:cs typeface="Calibri"/>
            </a:endParaRPr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Le risorse, per azienda della Grande Distribuzione che fornisce servizi di merchandiser, si dovranno occupare di movimentazione merci con transpallet manuale, rifornimento scaffali e controllo giacenze.</a:t>
            </a:r>
            <a:endParaRPr lang="it-IT">
              <a:ea typeface="Calibri"/>
            </a:endParaRPr>
          </a:p>
          <a:p>
            <a:endParaRPr lang="it-IT" sz="1200" b="1">
              <a:solidFill>
                <a:srgbClr val="DA1A2A"/>
              </a:solidFill>
              <a:latin typeface="Roboto"/>
              <a:ea typeface="Roboto"/>
              <a:cs typeface="Roboto"/>
            </a:endParaRPr>
          </a:p>
          <a:p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PROFILO </a:t>
            </a:r>
            <a:r>
              <a:rPr lang="it-IT" sz="1200" b="1" err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IDEALE</a:t>
            </a:r>
            <a:r>
              <a:rPr lang="it-IT" sz="1200" err="1">
                <a:solidFill>
                  <a:srgbClr val="DA1A2A"/>
                </a:solidFill>
                <a:latin typeface="Trebuchet MS"/>
                <a:cs typeface="Calibri"/>
              </a:rPr>
              <a:t>:</a:t>
            </a:r>
            <a:r>
              <a:rPr lang="it-IT" sz="1200" err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buona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conoscenza lingua italiana, disponibilità part time mattino, Patente B, automunito.</a:t>
            </a:r>
            <a:endParaRPr lang="it-IT" sz="1200" b="1">
              <a:latin typeface="Calibri"/>
              <a:ea typeface="Calibri"/>
              <a:cs typeface="Calibri"/>
            </a:endParaRPr>
          </a:p>
          <a:p>
            <a:endParaRPr lang="it-IT" sz="1200" b="1">
              <a:solidFill>
                <a:srgbClr val="DA1A2A"/>
              </a:solidFill>
              <a:latin typeface="Roboto"/>
              <a:ea typeface="Roboto"/>
              <a:cs typeface="Roboto"/>
            </a:endParaRPr>
          </a:p>
          <a:p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ORARIO DI LAVORO E CCNL</a:t>
            </a:r>
            <a:r>
              <a:rPr lang="it-IT" sz="1200">
                <a:solidFill>
                  <a:srgbClr val="DA1A2A"/>
                </a:solidFill>
                <a:latin typeface="Calibri"/>
                <a:ea typeface="Calibri"/>
                <a:cs typeface="Calibri"/>
              </a:rPr>
              <a:t>: </a:t>
            </a:r>
            <a:r>
              <a:rPr lang="it-IT" sz="1200" b="1">
                <a:latin typeface="Calibri"/>
                <a:ea typeface="Calibri"/>
                <a:cs typeface="Calibri"/>
              </a:rPr>
              <a:t>Part  </a:t>
            </a:r>
            <a:r>
              <a:rPr lang="it-IT" sz="1200" b="1" i="0">
                <a:effectLst/>
                <a:latin typeface="Calibri"/>
                <a:ea typeface="Calibri"/>
                <a:cs typeface="Calibri"/>
              </a:rPr>
              <a:t>time</a:t>
            </a:r>
            <a:r>
              <a:rPr lang="it-IT" sz="1200" b="1">
                <a:latin typeface="Calibri"/>
                <a:ea typeface="Calibri"/>
                <a:cs typeface="Calibri"/>
              </a:rPr>
              <a:t> mattina dalle 9.00, 14/20h settimanali a chiamata da </a:t>
            </a:r>
            <a:r>
              <a:rPr lang="it-IT" sz="1200" b="1" err="1">
                <a:latin typeface="Calibri"/>
                <a:ea typeface="Calibri"/>
                <a:cs typeface="Calibri"/>
              </a:rPr>
              <a:t>lunedi</a:t>
            </a:r>
            <a:r>
              <a:rPr lang="it-IT" sz="1200" b="1">
                <a:latin typeface="Calibri"/>
                <a:ea typeface="Calibri"/>
                <a:cs typeface="Calibri"/>
              </a:rPr>
              <a:t> a sabato </a:t>
            </a:r>
            <a:r>
              <a:rPr lang="it-IT" sz="1200" b="1" i="0">
                <a:effectLst/>
                <a:latin typeface="Calibri"/>
                <a:ea typeface="Calibri"/>
                <a:cs typeface="Calibri"/>
              </a:rPr>
              <a:t>–</a:t>
            </a:r>
            <a:r>
              <a:rPr lang="it-IT" sz="1200" b="1">
                <a:latin typeface="Calibri"/>
                <a:ea typeface="Calibri"/>
                <a:cs typeface="Calibri"/>
              </a:rPr>
              <a:t> MKT OPERATIVO</a:t>
            </a:r>
            <a:endParaRPr lang="it-IT" sz="1200" b="1">
              <a:solidFill>
                <a:schemeClr val="tx1"/>
              </a:solidFill>
              <a:ea typeface="Calibri"/>
            </a:endParaRPr>
          </a:p>
          <a:p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RETRIBUZIONE:</a:t>
            </a:r>
            <a:r>
              <a:rPr lang="it-IT" sz="1200">
                <a:solidFill>
                  <a:srgbClr val="202020"/>
                </a:solidFill>
                <a:latin typeface="Calibri"/>
                <a:ea typeface="Roboto"/>
                <a:cs typeface="Roboto"/>
              </a:rPr>
              <a:t> </a:t>
            </a:r>
            <a:r>
              <a:rPr lang="it-IT" sz="1200">
                <a:latin typeface="Calibri"/>
                <a:ea typeface="Calibri"/>
                <a:cs typeface="Calibri"/>
              </a:rPr>
              <a:t>netto 7/8 € l'ora.</a:t>
            </a:r>
          </a:p>
          <a:p>
            <a:endParaRPr lang="en-US" sz="1200" i="1">
              <a:solidFill>
                <a:srgbClr val="212529"/>
              </a:solidFill>
              <a:latin typeface="Calibri"/>
              <a:ea typeface="Calibri"/>
              <a:cs typeface="Calibri"/>
            </a:endParaRPr>
          </a:p>
          <a:p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>
              <a:latin typeface="Calibri"/>
              <a:ea typeface="Calibri"/>
              <a:cs typeface="Calibri"/>
            </a:endParaRPr>
          </a:p>
          <a:p>
            <a:endParaRPr lang="it-IT" sz="1200"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/>
            </a:br>
            <a:endParaRPr lang="en-US"/>
          </a:p>
          <a:p>
            <a:endParaRPr lang="it-IT" sz="120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F04046C1-0E18-CFA8-0EC7-6AD7CCCDF455}"/>
              </a:ext>
            </a:extLst>
          </p:cNvPr>
          <p:cNvSpPr/>
          <p:nvPr/>
        </p:nvSpPr>
        <p:spPr>
          <a:xfrm rot="5400000">
            <a:off x="4679697" y="1227021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FA2ECB56-E858-D402-E3DB-B8F9D396423B}"/>
              </a:ext>
            </a:extLst>
          </p:cNvPr>
          <p:cNvSpPr/>
          <p:nvPr/>
        </p:nvSpPr>
        <p:spPr>
          <a:xfrm>
            <a:off x="8602877" y="4405880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EE522178-759B-2218-9843-E97752CC4328}"/>
              </a:ext>
            </a:extLst>
          </p:cNvPr>
          <p:cNvSpPr/>
          <p:nvPr/>
        </p:nvSpPr>
        <p:spPr>
          <a:xfrm>
            <a:off x="9486522" y="486821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3244E754-E15D-74BD-4EB3-094AA7B82EDD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D81DD91F-854B-84E3-FA88-23D8A3502A03}"/>
              </a:ext>
            </a:extLst>
          </p:cNvPr>
          <p:cNvSpPr/>
          <p:nvPr/>
        </p:nvSpPr>
        <p:spPr>
          <a:xfrm flipH="1">
            <a:off x="801883" y="1982490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EC76256B-B94B-B9D5-99CB-D5A08BA4A55F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E7C5114E-4912-AEB4-1832-65FEA633A8CB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048A74E0-6C71-1647-77EB-2C653165CD0E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C397A63A-606A-634E-1A65-6FDAC95E4D53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D270B253-9DC6-AA3B-3D3E-27B4B7E1F112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3C28A349-AF93-2910-1868-B61A56548A0D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66820412-8585-9367-8889-C22846296D9A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48B2ADAF-DECD-CEB8-5ED7-4454E1BD5DEE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142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315326AD-9BDB-15CB-4E6D-89C740CFE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2C449ED9-0B61-0FA3-CAD7-89C4A6D57956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DDC0469C-578C-A797-357A-76A260466363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46A763E1-4823-16C6-65CB-D58DBFDC1801}"/>
              </a:ext>
            </a:extLst>
          </p:cNvPr>
          <p:cNvSpPr txBox="1"/>
          <p:nvPr/>
        </p:nvSpPr>
        <p:spPr>
          <a:xfrm>
            <a:off x="1132269" y="231952"/>
            <a:ext cx="7841962" cy="513226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>
                <a:solidFill>
                  <a:srgbClr val="C00000"/>
                </a:solidFill>
                <a:latin typeface="Calibri"/>
                <a:cs typeface="Calibri"/>
              </a:rPr>
              <a:t>Addetto/a reparto/cassa </a:t>
            </a:r>
            <a:r>
              <a:rPr lang="it-IT" sz="2000" b="1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(</a:t>
            </a:r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ID-105920)</a:t>
            </a:r>
            <a:r>
              <a:rPr lang="it-IT" sz="2000">
                <a:latin typeface="Calibri"/>
                <a:ea typeface="Calibri"/>
                <a:cs typeface="Calibri"/>
              </a:rPr>
              <a:t> </a:t>
            </a:r>
            <a:endParaRPr lang="it-IT">
              <a:ea typeface="Calibri"/>
            </a:endParaRPr>
          </a:p>
          <a:p>
            <a:pPr marL="898525"/>
            <a:endParaRPr lang="it-IT"/>
          </a:p>
          <a:p>
            <a:pPr marL="898525"/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>
                <a:latin typeface="Calibri"/>
                <a:ea typeface="Calibri"/>
                <a:cs typeface="Calibri"/>
              </a:rPr>
              <a:t>TIPOLOGIA DI CONTRATTO: </a:t>
            </a:r>
            <a:r>
              <a:rPr lang="it-IT" sz="2000" b="1">
                <a:latin typeface="Calibri"/>
                <a:ea typeface="Calibri"/>
                <a:cs typeface="Calibri"/>
              </a:rPr>
              <a:t>DETERMINATO</a:t>
            </a:r>
            <a:endParaRPr lang="it-IT" sz="2000" b="1">
              <a:latin typeface="+mn-lt"/>
              <a:ea typeface="Roboto"/>
            </a:endParaRPr>
          </a:p>
          <a:p>
            <a:pPr marL="898525"/>
            <a:r>
              <a:rPr lang="it-IT" sz="2000">
                <a:latin typeface="+mn-lt"/>
                <a:ea typeface="Calibri"/>
                <a:cs typeface="Calibri"/>
              </a:rPr>
              <a:t> </a:t>
            </a:r>
            <a:r>
              <a:rPr lang="it-IT" sz="2000">
                <a:latin typeface="+mn-lt"/>
                <a:ea typeface="Calibri"/>
              </a:rPr>
              <a:t>      </a:t>
            </a:r>
            <a:endParaRPr lang="it-IT" sz="2000" b="1">
              <a:latin typeface="+mn-lt"/>
              <a:ea typeface="Roboto"/>
            </a:endParaRPr>
          </a:p>
          <a:p>
            <a:pPr marL="898525"/>
            <a:r>
              <a:rPr lang="it-IT" sz="2000">
                <a:latin typeface="+mn-lt"/>
                <a:ea typeface="Calibri"/>
              </a:rPr>
              <a:t>SEDE</a:t>
            </a:r>
            <a:r>
              <a:rPr lang="it-IT" sz="2000">
                <a:latin typeface="+mn-lt"/>
              </a:rPr>
              <a:t> DI LAVORO: </a:t>
            </a:r>
            <a:r>
              <a:rPr lang="it-IT" sz="2000" b="1">
                <a:latin typeface="+mn-lt"/>
              </a:rPr>
              <a:t>GAGGIANO, BUCCINASCO E BASIGLIO</a:t>
            </a:r>
            <a:endParaRPr lang="it-IT" sz="2000" b="1">
              <a:latin typeface="Calibri"/>
              <a:ea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ea typeface="Calibri"/>
              <a:cs typeface="Calibri"/>
            </a:endParaRPr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Times New Roman"/>
              <a:ea typeface="Calibri"/>
              <a:cs typeface="Times New Roman"/>
            </a:endParaRPr>
          </a:p>
          <a:p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La risorsa, per Unes Maxi di Opera, si dovrà occupare di offrire assistenza nella scelta della carne e fornendo informazioni sulla provenienza e le caratteristiche dei vari tagli. Dovrà tagliare, preparerai e confezionerai la carne secondo le richieste dei clienti, garantendo la massima freschezza e qualità.</a:t>
            </a:r>
          </a:p>
          <a:p>
            <a:endParaRPr lang="it-IT" sz="1200" b="1">
              <a:solidFill>
                <a:srgbClr val="C0000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PROFILO IDEALE: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Preferibile esperienza nel ruolo e disponibilità a turni e ad imparare. Preferibile HACCP.</a:t>
            </a:r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ORARIO DI LAVORO E CCNL</a:t>
            </a:r>
            <a:r>
              <a:rPr lang="it-IT" sz="120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: 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Part </a:t>
            </a:r>
            <a:r>
              <a:rPr lang="it-IT" sz="1200" b="1" i="0">
                <a:solidFill>
                  <a:srgbClr val="202020"/>
                </a:solidFill>
                <a:effectLst/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time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e full time 25/30/40 ore settimanali su turni anche </a:t>
            </a:r>
            <a:r>
              <a:rPr lang="it-IT" sz="1200" b="1" err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we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e festivi – Commercio</a:t>
            </a:r>
            <a:endParaRPr lang="it-IT"/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RETRIBUZIONE: 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4° livello o 3° livello base del CCNL commisurato all’esperienza del candidato</a:t>
            </a:r>
          </a:p>
          <a:p>
            <a:endParaRPr lang="en-US" sz="1200">
              <a:solidFill>
                <a:srgbClr val="202020"/>
              </a:solidFill>
              <a:highlight>
                <a:srgbClr val="FFFFFF"/>
              </a:highlight>
              <a:latin typeface="Times New Roman"/>
              <a:ea typeface="Calibri"/>
              <a:cs typeface="Times New Roman"/>
            </a:endParaRPr>
          </a:p>
          <a:p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>
              <a:latin typeface="Calibri"/>
              <a:ea typeface="Calibri"/>
              <a:cs typeface="Calibri"/>
            </a:endParaRPr>
          </a:p>
          <a:p>
            <a:endParaRPr lang="it-IT" sz="1200"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/>
            </a:br>
            <a:endParaRPr lang="en-US"/>
          </a:p>
          <a:p>
            <a:endParaRPr lang="it-IT" sz="120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239CFDFB-34D2-E3A0-4A0F-CCBB42170712}"/>
              </a:ext>
            </a:extLst>
          </p:cNvPr>
          <p:cNvSpPr/>
          <p:nvPr/>
        </p:nvSpPr>
        <p:spPr>
          <a:xfrm rot="5400000">
            <a:off x="4679697" y="1227021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9FFB4644-2592-499E-9899-2C53BC92DF7D}"/>
              </a:ext>
            </a:extLst>
          </p:cNvPr>
          <p:cNvSpPr/>
          <p:nvPr/>
        </p:nvSpPr>
        <p:spPr>
          <a:xfrm>
            <a:off x="8602877" y="4405880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C80ECD05-EE3C-4575-25DA-C58B521F364C}"/>
              </a:ext>
            </a:extLst>
          </p:cNvPr>
          <p:cNvSpPr/>
          <p:nvPr/>
        </p:nvSpPr>
        <p:spPr>
          <a:xfrm>
            <a:off x="9486522" y="486821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0D33005C-DC0F-946E-F92B-0830FAB1E537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5896D2A3-639B-C8E1-E1BB-0B2B5063B678}"/>
              </a:ext>
            </a:extLst>
          </p:cNvPr>
          <p:cNvSpPr/>
          <p:nvPr/>
        </p:nvSpPr>
        <p:spPr>
          <a:xfrm flipH="1">
            <a:off x="801883" y="1982490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96C96913-0FA9-ED02-1A86-716AC34B949C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5C1E0F87-CAF4-1756-F360-ACD74A1457E3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32F35222-3F2A-36E4-AB12-A880B468D553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C6992B25-6BDB-0A96-218E-1A1B0FE647EE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26501593-12DD-700F-2191-3B39F00D8E8E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55302385-CF37-F125-126B-4748940F0501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888656D1-67C3-4552-9EB4-8F3820AB1771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6034C017-1F51-823C-3A5F-C32CCBE72C53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150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82;p4">
            <a:extLst>
              <a:ext uri="{FF2B5EF4-FFF2-40B4-BE49-F238E27FC236}">
                <a16:creationId xmlns:a16="http://schemas.microsoft.com/office/drawing/2014/main" id="{329E4BED-BB0F-5DD4-7EA1-E488E38FA24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30862" y="1484634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FFC988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FFC988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988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988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9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9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9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9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indent="0" algn="l"/>
            <a:r>
              <a:rPr lang="it-IT" sz="4800" b="1">
                <a:solidFill>
                  <a:srgbClr val="C00000"/>
                </a:solidFill>
                <a:latin typeface="Fira Sans Black" panose="020B0503050000020004" pitchFamily="34" charset="0"/>
                <a:cs typeface="Calibri" panose="020F0502020204030204" pitchFamily="34" charset="0"/>
              </a:rPr>
              <a:t>Offerte di Lavoro</a:t>
            </a:r>
          </a:p>
        </p:txBody>
      </p:sp>
      <p:sp>
        <p:nvSpPr>
          <p:cNvPr id="6" name="Google Shape;245;p6">
            <a:extLst>
              <a:ext uri="{FF2B5EF4-FFF2-40B4-BE49-F238E27FC236}">
                <a16:creationId xmlns:a16="http://schemas.microsoft.com/office/drawing/2014/main" id="{5DF9696D-11E3-A3CE-73F5-597F50785EE6}"/>
              </a:ext>
            </a:extLst>
          </p:cNvPr>
          <p:cNvSpPr/>
          <p:nvPr/>
        </p:nvSpPr>
        <p:spPr>
          <a:xfrm rot="5400000">
            <a:off x="3664773" y="923799"/>
            <a:ext cx="158374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0933C1AB-9132-4349-86FA-D307A85DF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49867"/>
            <a:ext cx="9144000" cy="1793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ottotitolo 2">
            <a:extLst>
              <a:ext uri="{FF2B5EF4-FFF2-40B4-BE49-F238E27FC236}">
                <a16:creationId xmlns:a16="http://schemas.microsoft.com/office/drawing/2014/main" id="{CD5CF9B7-C4EE-415B-A96B-09385B434423}"/>
              </a:ext>
            </a:extLst>
          </p:cNvPr>
          <p:cNvSpPr txBox="1">
            <a:spLocks/>
          </p:cNvSpPr>
          <p:nvPr/>
        </p:nvSpPr>
        <p:spPr>
          <a:xfrm>
            <a:off x="530862" y="2297950"/>
            <a:ext cx="6858000" cy="8651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ClrTx/>
              <a:buNone/>
            </a:pPr>
            <a:r>
              <a:rPr lang="it-IT" sz="2000">
                <a:latin typeface="Calibri"/>
                <a:cs typeface="Calibri"/>
              </a:rPr>
              <a:t>Centro per l’Impiego di ROZZANO aggiornate al 26/06/2026</a:t>
            </a:r>
            <a:endParaRPr lang="it-IT" sz="2000">
              <a:latin typeface="Calibri" panose="020F0502020204030204" pitchFamily="34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40B30D18-4419-4A2F-894E-510E6B3095D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675" y="-7352"/>
            <a:ext cx="5648325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2191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061A57C0-AF17-C248-6DBE-E906701ACF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3B957CEA-1520-C6FC-576C-4060C9F8DDF1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CA1E8079-5B34-6DD5-2DA7-4AF568562129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B9CD297B-771D-68FC-E306-9F0DE625B554}"/>
              </a:ext>
            </a:extLst>
          </p:cNvPr>
          <p:cNvSpPr txBox="1"/>
          <p:nvPr/>
        </p:nvSpPr>
        <p:spPr>
          <a:xfrm>
            <a:off x="1132269" y="231952"/>
            <a:ext cx="7841962" cy="513226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>
                <a:solidFill>
                  <a:srgbClr val="C00000"/>
                </a:solidFill>
                <a:latin typeface="Calibri"/>
                <a:cs typeface="Calibri"/>
              </a:rPr>
              <a:t>  Addetto/a macelleria </a:t>
            </a:r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(ID-105918)</a:t>
            </a:r>
            <a:r>
              <a:rPr lang="it-IT" sz="2000">
                <a:latin typeface="Calibri"/>
                <a:ea typeface="Calibri"/>
                <a:cs typeface="Calibri"/>
              </a:rPr>
              <a:t> </a:t>
            </a:r>
            <a:endParaRPr lang="it-IT">
              <a:ea typeface="Calibri"/>
            </a:endParaRPr>
          </a:p>
          <a:p>
            <a:pPr marL="898525"/>
            <a:endParaRPr lang="it-IT"/>
          </a:p>
          <a:p>
            <a:pPr marL="898525"/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>
                <a:latin typeface="Calibri"/>
                <a:ea typeface="Calibri"/>
                <a:cs typeface="Calibri"/>
              </a:rPr>
              <a:t>TIPOLOGIA DI CONTRATTO:</a:t>
            </a:r>
            <a:r>
              <a:rPr lang="it-IT" sz="2000" b="1">
                <a:latin typeface="Calibri"/>
                <a:ea typeface="Calibri"/>
                <a:cs typeface="Calibri"/>
              </a:rPr>
              <a:t>DETERMINATO/INDETERMINATO</a:t>
            </a:r>
            <a:endParaRPr lang="it-IT" sz="2000" b="1">
              <a:latin typeface="+mn-lt"/>
              <a:ea typeface="Roboto"/>
            </a:endParaRPr>
          </a:p>
          <a:p>
            <a:pPr marL="898525"/>
            <a:r>
              <a:rPr lang="it-IT" sz="2000">
                <a:latin typeface="+mn-lt"/>
                <a:ea typeface="Calibri"/>
                <a:cs typeface="Calibri"/>
              </a:rPr>
              <a:t> </a:t>
            </a:r>
            <a:r>
              <a:rPr lang="it-IT" sz="2000">
                <a:latin typeface="+mn-lt"/>
                <a:ea typeface="Calibri"/>
              </a:rPr>
              <a:t>      </a:t>
            </a:r>
            <a:endParaRPr lang="it-IT" sz="2000" b="1">
              <a:latin typeface="+mn-lt"/>
              <a:ea typeface="Roboto"/>
            </a:endParaRPr>
          </a:p>
          <a:p>
            <a:pPr marL="898525"/>
            <a:r>
              <a:rPr lang="it-IT" sz="2000">
                <a:latin typeface="+mn-lt"/>
                <a:ea typeface="Calibri"/>
              </a:rPr>
              <a:t>SEDE</a:t>
            </a:r>
            <a:r>
              <a:rPr lang="it-IT" sz="2000">
                <a:latin typeface="+mn-lt"/>
              </a:rPr>
              <a:t> DI LAVORO: </a:t>
            </a:r>
            <a:r>
              <a:rPr lang="it-IT" sz="2000" b="1">
                <a:latin typeface="+mn-lt"/>
              </a:rPr>
              <a:t>OPERA, BASIGLIO, BUCCINASCO E MILANO</a:t>
            </a:r>
            <a:endParaRPr lang="it-IT" sz="2000" b="1">
              <a:latin typeface="Calibri"/>
              <a:ea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ea typeface="Calibri"/>
              <a:cs typeface="Calibri"/>
            </a:endParaRPr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La risorsa, per Unes Maxi di Opera, si dovrà occupare di allestimento e del rifornimento del banco pescheria, mantenendolo sempre ordinato e invitante, controllare quotidianamente le scorte di magazzino e gli ordini in arrivo, monitorando le date di scadenza e assicurando una corretta rotazione dei prodotti.         </a:t>
            </a:r>
            <a:r>
              <a:rPr lang="it-IT" sz="9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                                                </a:t>
            </a:r>
            <a:endParaRPr lang="it-IT"/>
          </a:p>
          <a:p>
            <a:endParaRPr lang="it-IT" sz="1200" b="1">
              <a:solidFill>
                <a:srgbClr val="C0000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PROFILO IDEALE: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Disponibilità a turni e ad imparare. Preferibile HACCP.</a:t>
            </a:r>
            <a:endParaRPr lang="it-IT"/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ORARIO DI LAVORO E CCNL</a:t>
            </a:r>
            <a:r>
              <a:rPr lang="it-IT" sz="120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: 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Full </a:t>
            </a:r>
            <a:r>
              <a:rPr lang="it-IT" sz="1200" b="1" i="0">
                <a:solidFill>
                  <a:srgbClr val="202020"/>
                </a:solidFill>
                <a:effectLst/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time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40 ore settimanali su turni anche </a:t>
            </a:r>
            <a:r>
              <a:rPr lang="it-IT" sz="1200" b="1" err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we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e festivi – Commercio</a:t>
            </a:r>
            <a:endParaRPr lang="it-IT"/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RETRIBUZIONE: 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4° livello o 3° livello base del CCNL commisurato all’esperienza del candidato</a:t>
            </a:r>
          </a:p>
          <a:p>
            <a:endParaRPr lang="en-US" sz="1200">
              <a:solidFill>
                <a:srgbClr val="202020"/>
              </a:solidFill>
              <a:highlight>
                <a:srgbClr val="FFFFFF"/>
              </a:highlight>
              <a:latin typeface="Times New Roman"/>
              <a:ea typeface="Calibri"/>
              <a:cs typeface="Times New Roman"/>
            </a:endParaRPr>
          </a:p>
          <a:p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>
              <a:latin typeface="Calibri"/>
              <a:ea typeface="Calibri"/>
              <a:cs typeface="Calibri"/>
            </a:endParaRPr>
          </a:p>
          <a:p>
            <a:endParaRPr lang="it-IT" sz="1200"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/>
            </a:br>
            <a:endParaRPr lang="en-US"/>
          </a:p>
          <a:p>
            <a:endParaRPr lang="it-IT" sz="120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9E2916CE-D15A-2587-A5EF-3D537C8F8EE5}"/>
              </a:ext>
            </a:extLst>
          </p:cNvPr>
          <p:cNvSpPr/>
          <p:nvPr/>
        </p:nvSpPr>
        <p:spPr>
          <a:xfrm rot="5400000">
            <a:off x="4679697" y="1227021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25E1D801-E80B-AD33-E4FE-9475E4AC9066}"/>
              </a:ext>
            </a:extLst>
          </p:cNvPr>
          <p:cNvSpPr/>
          <p:nvPr/>
        </p:nvSpPr>
        <p:spPr>
          <a:xfrm>
            <a:off x="8602877" y="4405880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06C1D498-8291-6FDD-8E97-DEA209E7F259}"/>
              </a:ext>
            </a:extLst>
          </p:cNvPr>
          <p:cNvSpPr/>
          <p:nvPr/>
        </p:nvSpPr>
        <p:spPr>
          <a:xfrm>
            <a:off x="9486522" y="486821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F0AF364D-50A0-7D00-F13A-7D1DD105D99A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A8394079-1B6F-4A39-1FA5-0C5F279823EF}"/>
              </a:ext>
            </a:extLst>
          </p:cNvPr>
          <p:cNvSpPr/>
          <p:nvPr/>
        </p:nvSpPr>
        <p:spPr>
          <a:xfrm flipH="1">
            <a:off x="801883" y="1982490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C161E044-A849-F02A-EA75-FA9FBFAB102D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F21F885D-E45D-4228-C632-82ACBED54E17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74A10E2B-219E-5DDB-E5D7-F494F3754705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73FBC9A5-5249-DF8B-56D7-A3E4E626597A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93564DD4-F227-1504-D346-9A8B9599608B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8B583C5F-A7AB-86AA-B007-E6A9E3E5DE76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75F9E3BA-F6EA-B24E-8498-EDAD717F079B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3569B2D1-94D5-1685-529B-7B9F0CEAFFE0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628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7B118002-6F72-1CFB-1A65-C099B25BBC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2595A40B-8509-E6A1-C2A2-CB66C14F40EB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33441D2D-98F1-19A6-0D8E-2086D4117456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CDDFE1CD-6BD7-99FD-9554-E4EDBDAD953D}"/>
              </a:ext>
            </a:extLst>
          </p:cNvPr>
          <p:cNvSpPr txBox="1"/>
          <p:nvPr/>
        </p:nvSpPr>
        <p:spPr>
          <a:xfrm>
            <a:off x="1132269" y="231952"/>
            <a:ext cx="7841962" cy="513226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>
                <a:solidFill>
                  <a:srgbClr val="C00000"/>
                </a:solidFill>
                <a:latin typeface="Calibri"/>
                <a:cs typeface="Calibri"/>
              </a:rPr>
              <a:t>  Addetto/a ortofrutta </a:t>
            </a:r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(ID-105917)</a:t>
            </a:r>
            <a:r>
              <a:rPr lang="it-IT" sz="2000">
                <a:latin typeface="Calibri"/>
                <a:ea typeface="Calibri"/>
                <a:cs typeface="Calibri"/>
              </a:rPr>
              <a:t> </a:t>
            </a:r>
            <a:endParaRPr lang="it-IT">
              <a:ea typeface="Calibri"/>
            </a:endParaRPr>
          </a:p>
          <a:p>
            <a:pPr marL="898525"/>
            <a:endParaRPr lang="it-IT"/>
          </a:p>
          <a:p>
            <a:pPr marL="898525"/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>
                <a:latin typeface="Calibri"/>
                <a:ea typeface="Calibri"/>
                <a:cs typeface="Calibri"/>
              </a:rPr>
              <a:t>TIPOLOGIA DI CONTRATTO:</a:t>
            </a:r>
            <a:r>
              <a:rPr lang="it-IT" sz="2000" b="1">
                <a:latin typeface="Calibri"/>
                <a:ea typeface="Calibri"/>
                <a:cs typeface="Calibri"/>
              </a:rPr>
              <a:t>DETERMINATO/INDETERMINATO</a:t>
            </a:r>
            <a:endParaRPr lang="it-IT" sz="2000" b="1">
              <a:latin typeface="+mn-lt"/>
              <a:ea typeface="Roboto"/>
            </a:endParaRPr>
          </a:p>
          <a:p>
            <a:pPr marL="898525"/>
            <a:r>
              <a:rPr lang="it-IT" sz="2000">
                <a:latin typeface="+mn-lt"/>
                <a:ea typeface="Calibri"/>
                <a:cs typeface="Calibri"/>
              </a:rPr>
              <a:t> </a:t>
            </a:r>
            <a:r>
              <a:rPr lang="it-IT" sz="2000">
                <a:latin typeface="+mn-lt"/>
                <a:ea typeface="Calibri"/>
              </a:rPr>
              <a:t>      </a:t>
            </a:r>
            <a:endParaRPr lang="it-IT" sz="2000" b="1">
              <a:latin typeface="+mn-lt"/>
              <a:ea typeface="Roboto"/>
            </a:endParaRPr>
          </a:p>
          <a:p>
            <a:pPr marL="898525"/>
            <a:r>
              <a:rPr lang="it-IT" sz="2000">
                <a:latin typeface="+mn-lt"/>
                <a:ea typeface="Calibri"/>
              </a:rPr>
              <a:t>SEDE</a:t>
            </a:r>
            <a:r>
              <a:rPr lang="it-IT" sz="2000">
                <a:latin typeface="+mn-lt"/>
              </a:rPr>
              <a:t> DI LAVORO: </a:t>
            </a:r>
            <a:r>
              <a:rPr lang="it-IT" sz="2000" b="1">
                <a:latin typeface="+mn-lt"/>
                <a:ea typeface="Calibri"/>
                <a:cs typeface="Calibri"/>
              </a:rPr>
              <a:t>OPERA, BASIGLIO, BUCCINASCO E MILANO</a:t>
            </a:r>
            <a:endParaRPr lang="it-IT" sz="2000" b="1">
              <a:latin typeface="Roboto"/>
              <a:ea typeface="Roboto"/>
            </a:endParaRPr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Times New Roman"/>
              <a:ea typeface="Calibri"/>
              <a:cs typeface="Times New Roman"/>
            </a:endParaRPr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Times New Roman"/>
              <a:ea typeface="Calibri"/>
              <a:cs typeface="Times New Roman"/>
            </a:endParaRPr>
          </a:p>
          <a:p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La risorsa, per Unes Maxi di Opera, si dovrà occupare di accoglienza clienti, assistenza nella scelta dei prodotti e informazioni dettagliate sulla qualità e provenienza della frutta e della verdura.     </a:t>
            </a:r>
            <a:r>
              <a:rPr lang="it-IT" sz="9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                                                </a:t>
            </a:r>
            <a:endParaRPr lang="it-IT"/>
          </a:p>
          <a:p>
            <a:endParaRPr lang="it-IT" sz="1200" b="1">
              <a:solidFill>
                <a:srgbClr val="C0000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PROFILO IDEALE: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Disponibilità a turni e ad imparare. Preferibile HACCP.</a:t>
            </a:r>
            <a:endParaRPr lang="it-IT"/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ORARIO DI LAVORO E CCNL</a:t>
            </a:r>
            <a:r>
              <a:rPr lang="it-IT" sz="120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: 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Part time e full </a:t>
            </a:r>
            <a:r>
              <a:rPr lang="it-IT" sz="1200" b="1" i="0">
                <a:solidFill>
                  <a:srgbClr val="202020"/>
                </a:solidFill>
                <a:effectLst/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time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25/30/40 ore settimanali su turni anche </a:t>
            </a:r>
            <a:r>
              <a:rPr lang="it-IT" sz="1200" b="1" err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we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e festivi – Commercio</a:t>
            </a:r>
            <a:endParaRPr lang="it-IT" sz="1200"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RETRIBUZIONE: 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4° livello o 3° livello base del CCNL commisurato all’esperienza del candidato</a:t>
            </a:r>
          </a:p>
          <a:p>
            <a:endParaRPr lang="en-US" sz="1200">
              <a:solidFill>
                <a:srgbClr val="202020"/>
              </a:solidFill>
              <a:highlight>
                <a:srgbClr val="FFFFFF"/>
              </a:highlight>
              <a:latin typeface="Times New Roman"/>
              <a:ea typeface="Calibri"/>
              <a:cs typeface="Times New Roman"/>
            </a:endParaRPr>
          </a:p>
          <a:p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>
              <a:latin typeface="Calibri"/>
              <a:ea typeface="Calibri"/>
              <a:cs typeface="Calibri"/>
            </a:endParaRPr>
          </a:p>
          <a:p>
            <a:endParaRPr lang="it-IT" sz="1200"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/>
            </a:br>
            <a:endParaRPr lang="en-US"/>
          </a:p>
          <a:p>
            <a:endParaRPr lang="it-IT" sz="120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96096658-4D85-8FB8-5F42-299F20AA201A}"/>
              </a:ext>
            </a:extLst>
          </p:cNvPr>
          <p:cNvSpPr/>
          <p:nvPr/>
        </p:nvSpPr>
        <p:spPr>
          <a:xfrm rot="5400000">
            <a:off x="4679697" y="1227021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4F5FCEE5-4E9C-02C8-D988-DF8F0E616ACE}"/>
              </a:ext>
            </a:extLst>
          </p:cNvPr>
          <p:cNvSpPr/>
          <p:nvPr/>
        </p:nvSpPr>
        <p:spPr>
          <a:xfrm>
            <a:off x="8602877" y="4405880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99B10204-265E-85A4-2C74-44DCF112AB09}"/>
              </a:ext>
            </a:extLst>
          </p:cNvPr>
          <p:cNvSpPr/>
          <p:nvPr/>
        </p:nvSpPr>
        <p:spPr>
          <a:xfrm>
            <a:off x="9486522" y="486821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F7013376-7662-6A8B-3E34-1567C22B5946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FA0AB12D-07E1-B438-4C93-066D8119C8C3}"/>
              </a:ext>
            </a:extLst>
          </p:cNvPr>
          <p:cNvSpPr/>
          <p:nvPr/>
        </p:nvSpPr>
        <p:spPr>
          <a:xfrm flipH="1">
            <a:off x="801883" y="1982490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D8626158-27B6-099D-A377-89CFCE65D116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78F7DF20-00A9-9387-4D14-30AD710887CE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F2B75C0F-F9D2-11B0-DA2C-63577ADD0180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A733599F-01E6-BED2-DFA5-0492FE2CD750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14B890CA-C00E-6E92-8778-469305C7405C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0965D202-B292-22A0-5019-50B7B232515A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10FAE111-C2BB-472C-15BF-F90E6B76F497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B951D3BA-7494-FF46-F6FD-AD2C98ACFA9E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090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50C00A6D-3A32-4D53-B992-D616D9533B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A1C1E062-E809-4CDB-2193-9A967087E020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042B8EA2-0704-0AA7-D024-68F3A5E61283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C67DFA93-BA45-12F5-2C89-F2EF809325D8}"/>
              </a:ext>
            </a:extLst>
          </p:cNvPr>
          <p:cNvSpPr txBox="1"/>
          <p:nvPr/>
        </p:nvSpPr>
        <p:spPr>
          <a:xfrm>
            <a:off x="1132269" y="231952"/>
            <a:ext cx="7841962" cy="513226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>
                <a:solidFill>
                  <a:srgbClr val="C00000"/>
                </a:solidFill>
                <a:latin typeface="Calibri"/>
                <a:cs typeface="Calibri"/>
              </a:rPr>
              <a:t>  Addetto/a pescheria </a:t>
            </a:r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(ID-105915)</a:t>
            </a:r>
            <a:r>
              <a:rPr lang="it-IT" sz="2000">
                <a:latin typeface="Calibri"/>
                <a:ea typeface="Calibri"/>
                <a:cs typeface="Calibri"/>
              </a:rPr>
              <a:t> </a:t>
            </a:r>
            <a:endParaRPr lang="it-IT">
              <a:ea typeface="Calibri"/>
            </a:endParaRPr>
          </a:p>
          <a:p>
            <a:pPr marL="898525"/>
            <a:endParaRPr lang="it-IT"/>
          </a:p>
          <a:p>
            <a:pPr marL="898525"/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>
                <a:latin typeface="Calibri"/>
                <a:ea typeface="Calibri"/>
                <a:cs typeface="Calibri"/>
              </a:rPr>
              <a:t>TIPOLOGIA DI CONTRATTO:</a:t>
            </a:r>
            <a:r>
              <a:rPr lang="it-IT" sz="2000" b="1">
                <a:latin typeface="Calibri"/>
                <a:ea typeface="Calibri"/>
                <a:cs typeface="Calibri"/>
              </a:rPr>
              <a:t>DETERMINATO/INDETERMINATO</a:t>
            </a:r>
            <a:endParaRPr lang="it-IT" sz="2000" b="1">
              <a:latin typeface="+mn-lt"/>
              <a:ea typeface="Roboto"/>
            </a:endParaRPr>
          </a:p>
          <a:p>
            <a:pPr marL="898525"/>
            <a:r>
              <a:rPr lang="it-IT" sz="2000">
                <a:latin typeface="+mn-lt"/>
                <a:ea typeface="Calibri"/>
                <a:cs typeface="Calibri"/>
              </a:rPr>
              <a:t> </a:t>
            </a:r>
            <a:r>
              <a:rPr lang="it-IT" sz="2000">
                <a:latin typeface="+mn-lt"/>
                <a:ea typeface="Calibri"/>
              </a:rPr>
              <a:t>      </a:t>
            </a:r>
            <a:endParaRPr lang="it-IT" sz="2000" b="1">
              <a:latin typeface="+mn-lt"/>
              <a:ea typeface="Roboto"/>
            </a:endParaRPr>
          </a:p>
          <a:p>
            <a:pPr marL="898525"/>
            <a:r>
              <a:rPr lang="it-IT" sz="2000">
                <a:latin typeface="+mn-lt"/>
                <a:ea typeface="Calibri"/>
              </a:rPr>
              <a:t>SEDE</a:t>
            </a:r>
            <a:r>
              <a:rPr lang="it-IT" sz="2000">
                <a:latin typeface="+mn-lt"/>
              </a:rPr>
              <a:t> DI LAVORO: </a:t>
            </a:r>
            <a:r>
              <a:rPr lang="it-IT" sz="2000" b="1">
                <a:latin typeface="+mn-lt"/>
              </a:rPr>
              <a:t>OPERA</a:t>
            </a:r>
            <a:endParaRPr lang="it-IT" sz="2000" b="1">
              <a:latin typeface="Calibri"/>
              <a:ea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ea typeface="Calibri"/>
              <a:cs typeface="Calibri"/>
            </a:endParaRPr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La risorsa, per Unes Maxi di Opera, si dovrà occupare di allestimento e del rifornimento del banco pescheria, mantenendolo sempre ordinato e invitante, controllare quotidianamente le scorte di magazzino e gli ordini in arrivo, monitorando le date di scadenza e assicurando una corretta rotazione dei prodotti.         </a:t>
            </a:r>
            <a:r>
              <a:rPr lang="it-IT" sz="9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                                                </a:t>
            </a:r>
            <a:endParaRPr lang="it-IT"/>
          </a:p>
          <a:p>
            <a:endParaRPr lang="it-IT" sz="1200" b="1">
              <a:solidFill>
                <a:srgbClr val="C0000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PROFILO IDEALE: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Disponibilità a turni e ad imparare. Preferibile HACCP.</a:t>
            </a:r>
            <a:endParaRPr lang="it-IT"/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ORARIO DI LAVORO E CCNL</a:t>
            </a:r>
            <a:r>
              <a:rPr lang="it-IT" sz="120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: 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Full </a:t>
            </a:r>
            <a:r>
              <a:rPr lang="it-IT" sz="1200" b="1" i="0">
                <a:solidFill>
                  <a:srgbClr val="202020"/>
                </a:solidFill>
                <a:effectLst/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time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40 ore settimanali su turni anche </a:t>
            </a:r>
            <a:r>
              <a:rPr lang="it-IT" sz="1200" b="1" err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we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e festivi – Commercio</a:t>
            </a:r>
            <a:endParaRPr lang="it-IT"/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RETRIBUZIONE: 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4° livello o 3° livello base del CCNL del Terziario, della Distribuzione e dei Servizi commisurato all’esperienza del candidato</a:t>
            </a:r>
          </a:p>
          <a:p>
            <a:endParaRPr lang="en-US" sz="1200">
              <a:solidFill>
                <a:srgbClr val="202020"/>
              </a:solidFill>
              <a:highlight>
                <a:srgbClr val="FFFFFF"/>
              </a:highlight>
              <a:latin typeface="Times New Roman"/>
              <a:ea typeface="Calibri"/>
              <a:cs typeface="Times New Roman"/>
            </a:endParaRPr>
          </a:p>
          <a:p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>
              <a:latin typeface="Calibri"/>
              <a:ea typeface="Calibri"/>
              <a:cs typeface="Calibri"/>
            </a:endParaRPr>
          </a:p>
          <a:p>
            <a:endParaRPr lang="it-IT" sz="1200"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/>
            </a:br>
            <a:endParaRPr lang="en-US"/>
          </a:p>
          <a:p>
            <a:endParaRPr lang="it-IT" sz="120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319A3DD2-30A4-A1EB-3F3A-22D04390718D}"/>
              </a:ext>
            </a:extLst>
          </p:cNvPr>
          <p:cNvSpPr/>
          <p:nvPr/>
        </p:nvSpPr>
        <p:spPr>
          <a:xfrm rot="5400000">
            <a:off x="4679697" y="1227021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CCA12232-62D3-FC47-331C-D28DA61C695E}"/>
              </a:ext>
            </a:extLst>
          </p:cNvPr>
          <p:cNvSpPr/>
          <p:nvPr/>
        </p:nvSpPr>
        <p:spPr>
          <a:xfrm>
            <a:off x="8602877" y="4405880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61A8B183-C847-5F07-7A90-DFFB2884DA9F}"/>
              </a:ext>
            </a:extLst>
          </p:cNvPr>
          <p:cNvSpPr/>
          <p:nvPr/>
        </p:nvSpPr>
        <p:spPr>
          <a:xfrm>
            <a:off x="9486522" y="486821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DD3E8482-E673-962B-E5A2-851ABD5BE13C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5641712E-CF35-34F4-93FF-C64103909235}"/>
              </a:ext>
            </a:extLst>
          </p:cNvPr>
          <p:cNvSpPr/>
          <p:nvPr/>
        </p:nvSpPr>
        <p:spPr>
          <a:xfrm flipH="1">
            <a:off x="801883" y="1982490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7244E7E6-050A-96C9-FCCF-6D0839923D95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8F7450F7-D802-1206-6F62-CFA0F1BFB989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F85EC52F-4BFC-58AC-8ABE-16F517932938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1F6BC7B0-1563-DBAE-1B31-B2DE4D1E2325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1705284D-6372-2636-C53E-47090F255081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BBDF4735-C4B1-25D3-8354-5A0C58E6CC0F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6072B936-FDB3-FDA1-65EA-5BD1E79ACD52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18FFF027-63AF-F21C-0DA4-8832ED40A804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681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6735BA09-7E48-6226-3580-5793EB45B4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CFFD249A-2618-E538-6A8D-9547D3015C29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DF5EC3D6-58AA-A0BA-DB46-F05E5905E01B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49726E90-6320-0A27-B47C-C0A0419F1CD6}"/>
              </a:ext>
            </a:extLst>
          </p:cNvPr>
          <p:cNvSpPr txBox="1"/>
          <p:nvPr/>
        </p:nvSpPr>
        <p:spPr>
          <a:xfrm>
            <a:off x="1213792" y="165100"/>
            <a:ext cx="7841962" cy="496025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>
                <a:solidFill>
                  <a:srgbClr val="C00000"/>
                </a:solidFill>
                <a:latin typeface="Calibri"/>
                <a:cs typeface="Calibri"/>
              </a:rPr>
              <a:t>Consegne prodotti ittici</a:t>
            </a:r>
            <a:r>
              <a:rPr lang="it-IT" sz="4000" b="1">
                <a:solidFill>
                  <a:srgbClr val="C00000"/>
                </a:solidFill>
                <a:ea typeface="Calibri"/>
                <a:cs typeface="Calibri"/>
              </a:rPr>
              <a:t> </a:t>
            </a:r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(ID-105852)</a:t>
            </a:r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endParaRPr lang="it-IT" sz="2000" b="1">
              <a:solidFill>
                <a:srgbClr val="C00000"/>
              </a:solidFill>
              <a:latin typeface="Calibri"/>
              <a:ea typeface="Calibri"/>
              <a:cs typeface="Calibri"/>
            </a:endParaRPr>
          </a:p>
          <a:p>
            <a:pPr marL="898525"/>
            <a:endParaRPr lang="it-IT" sz="2000" b="1">
              <a:solidFill>
                <a:srgbClr val="C00000"/>
              </a:solidFill>
              <a:latin typeface="Calibri"/>
              <a:ea typeface="Calibri"/>
              <a:cs typeface="Calibri"/>
            </a:endParaRPr>
          </a:p>
          <a:p>
            <a:r>
              <a:rPr lang="it-IT" sz="2000">
                <a:latin typeface="Calibri"/>
                <a:ea typeface="Calibri"/>
                <a:cs typeface="Calibri"/>
              </a:rPr>
              <a:t>            TIPOLOGIA DI CONTRATTO: </a:t>
            </a:r>
            <a:r>
              <a:rPr lang="it-IT" sz="2000" b="1">
                <a:latin typeface="Calibri"/>
                <a:ea typeface="Calibri"/>
                <a:cs typeface="Calibri"/>
              </a:rPr>
              <a:t>DETERMINATO SCOPO ASSUNZIONE</a:t>
            </a:r>
          </a:p>
          <a:p>
            <a:endParaRPr lang="it-IT"/>
          </a:p>
          <a:p>
            <a:r>
              <a:rPr lang="it-IT" sz="2000">
                <a:latin typeface="Calibri"/>
                <a:ea typeface="Calibri"/>
                <a:cs typeface="Calibri"/>
              </a:rPr>
              <a:t>  </a:t>
            </a:r>
            <a:r>
              <a:rPr lang="it-IT" sz="2000">
                <a:latin typeface="+mn-lt"/>
                <a:ea typeface="Calibri"/>
                <a:cs typeface="Calibri"/>
              </a:rPr>
              <a:t> </a:t>
            </a:r>
            <a:r>
              <a:rPr lang="it-IT" sz="2000">
                <a:latin typeface="+mn-lt"/>
                <a:ea typeface="Calibri"/>
              </a:rPr>
              <a:t>         SEDE</a:t>
            </a:r>
            <a:r>
              <a:rPr lang="it-IT" sz="2000">
                <a:latin typeface="+mn-lt"/>
              </a:rPr>
              <a:t> DI LAVORO: </a:t>
            </a:r>
            <a:r>
              <a:rPr lang="it-IT" sz="2000" b="1">
                <a:latin typeface="+mn-lt"/>
              </a:rPr>
              <a:t>OPERA</a:t>
            </a:r>
            <a:endParaRPr lang="it-IT" sz="1200">
              <a:latin typeface="Calibri"/>
              <a:ea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ea typeface="Calibri"/>
              <a:cs typeface="Calibri"/>
            </a:endParaRPr>
          </a:p>
          <a:p>
            <a:endParaRPr lang="it-IT" sz="1200">
              <a:solidFill>
                <a:srgbClr val="202020"/>
              </a:solidFill>
              <a:latin typeface="Calibri"/>
              <a:ea typeface="Calibri"/>
              <a:cs typeface="Calibri"/>
            </a:endParaRPr>
          </a:p>
          <a:p>
            <a:r>
              <a:rPr lang="it-IT" sz="1200">
                <a:solidFill>
                  <a:srgbClr val="202020"/>
                </a:solidFill>
                <a:latin typeface="Calibri"/>
                <a:ea typeface="Roboto"/>
                <a:cs typeface="Roboto"/>
              </a:rPr>
              <a:t>Azienda di commercializzazione prodotti ittici ricerca risorsa che si dovrà recare presso la struttura di Opera, dove inizierà la preparazione dei servizi di consegna a lui affidati. Una volta finita la preparazione della merce, dovrà caricare il suo furgone e partire con le consegne nella zona di Milano ed hinterland presso i ristoranti clienti. Una volta terminato il giro di consegne, rientrare in sede, procedere con le pulizie del mezzo e sistemazione luogo di lavoro.</a:t>
            </a:r>
          </a:p>
          <a:p>
            <a:endParaRPr lang="it-IT" sz="1200">
              <a:solidFill>
                <a:srgbClr val="202020"/>
              </a:solidFill>
              <a:latin typeface="Calibri"/>
              <a:ea typeface="Roboto"/>
              <a:cs typeface="Roboto"/>
            </a:endParaRPr>
          </a:p>
          <a:p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PROFILO IDEALE</a:t>
            </a:r>
            <a:r>
              <a:rPr lang="it-IT" sz="1200">
                <a:solidFill>
                  <a:srgbClr val="DA1A2A"/>
                </a:solidFill>
                <a:latin typeface="Trebuchet MS"/>
                <a:cs typeface="Calibri"/>
              </a:rPr>
              <a:t>:</a:t>
            </a:r>
            <a:r>
              <a:rPr lang="it-IT" sz="1200">
                <a:solidFill>
                  <a:srgbClr val="DA1A2A"/>
                </a:solidFill>
                <a:latin typeface="Calibri"/>
                <a:cs typeface="Calibri"/>
              </a:rPr>
              <a:t> </a:t>
            </a:r>
            <a:r>
              <a:rPr lang="it-IT" sz="1200">
                <a:solidFill>
                  <a:srgbClr val="202020"/>
                </a:solidFill>
                <a:latin typeface="Calibri"/>
                <a:ea typeface="Roboto"/>
                <a:cs typeface="Roboto"/>
              </a:rPr>
              <a:t>Esperienza nel ruolo e PATENTE B.</a:t>
            </a:r>
            <a:endParaRPr lang="it-IT" sz="1200">
              <a:solidFill>
                <a:srgbClr val="202020"/>
              </a:solidFill>
              <a:latin typeface="Calibri"/>
              <a:ea typeface="Calibri"/>
              <a:cs typeface="Calibri"/>
            </a:endParaRPr>
          </a:p>
          <a:p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ORARIO DI LAVORO E CCNL</a:t>
            </a:r>
            <a:r>
              <a:rPr lang="it-IT" sz="1200">
                <a:solidFill>
                  <a:srgbClr val="DA1A2A"/>
                </a:solidFill>
                <a:latin typeface="Calibri"/>
                <a:ea typeface="Calibri"/>
                <a:cs typeface="Calibri"/>
              </a:rPr>
              <a:t>: 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Full time 36/40 ore da LUN /SAB da 06:00 alle 12:00 – Terziario</a:t>
            </a:r>
          </a:p>
          <a:p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RETRIBUZIONE: </a:t>
            </a:r>
            <a:r>
              <a:rPr lang="it-IT" sz="1200">
                <a:solidFill>
                  <a:srgbClr val="202020"/>
                </a:solidFill>
                <a:latin typeface="Calibri"/>
                <a:ea typeface="Roboto"/>
                <a:cs typeface="Roboto"/>
              </a:rPr>
              <a:t>14 mensilità, lordo mensile di 1674.34 </a:t>
            </a:r>
            <a:r>
              <a:rPr lang="it-IT" sz="1200">
                <a:latin typeface="Calibri"/>
                <a:ea typeface="Calibri"/>
                <a:cs typeface="Calibri"/>
              </a:rPr>
              <a:t>€</a:t>
            </a:r>
          </a:p>
          <a:p>
            <a:endParaRPr lang="it-IT" sz="1200">
              <a:solidFill>
                <a:srgbClr val="202020"/>
              </a:solidFill>
              <a:latin typeface="Roboto"/>
              <a:ea typeface="Roboto"/>
              <a:cs typeface="Roboto"/>
            </a:endParaRPr>
          </a:p>
          <a:p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>
              <a:latin typeface="Calibri"/>
              <a:ea typeface="Calibri"/>
              <a:cs typeface="Calibri"/>
            </a:endParaRPr>
          </a:p>
          <a:p>
            <a:endParaRPr lang="it-IT" sz="1200"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/>
            </a:br>
            <a:endParaRPr lang="en-US"/>
          </a:p>
          <a:p>
            <a:endParaRPr lang="it-IT" sz="120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C9CF6EE1-8FE2-7870-DEBC-C7C4F09B5632}"/>
              </a:ext>
            </a:extLst>
          </p:cNvPr>
          <p:cNvSpPr/>
          <p:nvPr/>
        </p:nvSpPr>
        <p:spPr>
          <a:xfrm rot="5400000">
            <a:off x="4679697" y="1227021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84AE3ACA-1D8F-A971-CF37-A48E8460ECA5}"/>
              </a:ext>
            </a:extLst>
          </p:cNvPr>
          <p:cNvSpPr/>
          <p:nvPr/>
        </p:nvSpPr>
        <p:spPr>
          <a:xfrm>
            <a:off x="8602877" y="4405880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9B8CDBFE-D181-2F7B-4CD1-BF75DF2BBDCC}"/>
              </a:ext>
            </a:extLst>
          </p:cNvPr>
          <p:cNvSpPr/>
          <p:nvPr/>
        </p:nvSpPr>
        <p:spPr>
          <a:xfrm>
            <a:off x="9486522" y="486821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0CE0DF02-6D29-D070-5879-EAECD4F1BBDF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9080BF88-E485-6435-F1BB-3368F1C6ED22}"/>
              </a:ext>
            </a:extLst>
          </p:cNvPr>
          <p:cNvSpPr/>
          <p:nvPr/>
        </p:nvSpPr>
        <p:spPr>
          <a:xfrm flipH="1">
            <a:off x="801883" y="1982490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594BD7E5-B0F3-789E-C9A2-3074EA9CF518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1754C332-836A-E3DD-6808-4F598A0B494E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1BC89ABA-D6D0-1573-B7B1-F57EB86A9FF9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5AA9D54D-155C-40EA-384F-445BC2988114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05A14FD9-79EB-67A1-A9FA-890D115837CF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455E6F63-0688-D2E8-FC12-5B159B4784A5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0C2064EE-F247-30A7-45BB-C2AEEE7A69E1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0B145DD0-8E32-8790-5664-A72891126833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899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CDFA797B-67C8-B81C-467D-22722B3F91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FF30263D-2968-43C3-4DC7-1E36026A880E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7C5687A6-6ED9-6044-1146-CBC5E562810D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6A0253D1-D781-F137-73B8-A8C061F81E7E}"/>
              </a:ext>
            </a:extLst>
          </p:cNvPr>
          <p:cNvSpPr txBox="1"/>
          <p:nvPr/>
        </p:nvSpPr>
        <p:spPr>
          <a:xfrm>
            <a:off x="1213792" y="165100"/>
            <a:ext cx="7841962" cy="496025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   Magazziniere/Autista </a:t>
            </a:r>
            <a:endParaRPr lang="it-IT">
              <a:ea typeface="Calibri"/>
            </a:endParaRPr>
          </a:p>
          <a:p>
            <a:pPr marL="898525"/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                                (ID-104912)</a:t>
            </a:r>
            <a:r>
              <a:rPr lang="it-IT" sz="2000">
                <a:latin typeface="Calibri"/>
                <a:ea typeface="Calibri"/>
                <a:cs typeface="Calibri"/>
              </a:rPr>
              <a:t> </a:t>
            </a:r>
            <a:endParaRPr lang="it-IT"/>
          </a:p>
          <a:p>
            <a:pPr marL="898525"/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>
                <a:latin typeface="Calibri"/>
                <a:ea typeface="Calibri"/>
                <a:cs typeface="Calibri"/>
              </a:rPr>
              <a:t>TIPOLOGIA DI CONTRATTO:</a:t>
            </a:r>
            <a:r>
              <a:rPr lang="it-IT" sz="2000" b="1">
                <a:latin typeface="Calibri"/>
                <a:ea typeface="Calibri"/>
                <a:cs typeface="Calibri"/>
              </a:rPr>
              <a:t> INDETERMINATO</a:t>
            </a:r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                           </a:t>
            </a:r>
            <a:r>
              <a:rPr lang="it-IT" sz="2000">
                <a:latin typeface="Calibri"/>
                <a:ea typeface="Calibri"/>
                <a:cs typeface="Calibri"/>
              </a:rPr>
              <a:t> </a:t>
            </a:r>
            <a:endParaRPr lang="it-IT"/>
          </a:p>
          <a:p>
            <a:r>
              <a:rPr lang="it-IT" sz="2000">
                <a:latin typeface="Calibri"/>
                <a:ea typeface="Calibri"/>
                <a:cs typeface="Calibri"/>
              </a:rPr>
              <a:t>         </a:t>
            </a:r>
            <a:r>
              <a:rPr lang="it-IT" sz="2000">
                <a:latin typeface="+mn-lt"/>
                <a:ea typeface="Calibri"/>
                <a:cs typeface="Calibri"/>
              </a:rPr>
              <a:t>       </a:t>
            </a:r>
            <a:r>
              <a:rPr lang="it-IT" sz="2000">
                <a:latin typeface="+mn-lt"/>
                <a:ea typeface="Calibri"/>
              </a:rPr>
              <a:t>SEDE</a:t>
            </a:r>
            <a:r>
              <a:rPr lang="it-IT" sz="2000">
                <a:latin typeface="+mn-lt"/>
              </a:rPr>
              <a:t> DI LAVORO: </a:t>
            </a:r>
            <a:r>
              <a:rPr lang="it-IT" sz="2000" b="1">
                <a:latin typeface="+mn-lt"/>
              </a:rPr>
              <a:t>BINASCO E VERNATE</a:t>
            </a:r>
            <a:endParaRPr lang="it-IT" sz="2000" b="1">
              <a:latin typeface="Calibri"/>
            </a:endParaRPr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pPr algn="just"/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pPr algn="just"/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La risorsa si dovrà occupare di magazzino (sistemazione, carico e scarico) e consegne presso clienti. Richiesti spostamenti tra le 2 sedi.</a:t>
            </a:r>
            <a:endParaRPr lang="it-IT"/>
          </a:p>
          <a:p>
            <a:pPr algn="just"/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PROFILO IDEALE</a:t>
            </a:r>
            <a:r>
              <a:rPr lang="it-IT" sz="1200">
                <a:solidFill>
                  <a:srgbClr val="DA1A2A"/>
                </a:solidFill>
                <a:latin typeface="Trebuchet MS"/>
                <a:cs typeface="Calibri"/>
              </a:rPr>
              <a:t>: </a:t>
            </a:r>
            <a:r>
              <a:rPr lang="it-IT" sz="1200">
                <a:solidFill>
                  <a:srgbClr val="202020"/>
                </a:solidFill>
                <a:latin typeface="Calibri"/>
                <a:ea typeface="Roboto"/>
                <a:cs typeface="Roboto"/>
              </a:rPr>
              <a:t> 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indispensabile PATENTE B e PATENTINO DEL MULETTO.</a:t>
            </a:r>
            <a:endParaRPr lang="it-IT" sz="1200" b="1">
              <a:solidFill>
                <a:srgbClr val="202020"/>
              </a:solidFill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ORARIO DI LAVORO E CCNL</a:t>
            </a:r>
            <a:r>
              <a:rPr lang="it-IT" sz="1200">
                <a:solidFill>
                  <a:srgbClr val="DA1A2A"/>
                </a:solidFill>
                <a:latin typeface="Calibri"/>
                <a:ea typeface="Calibri"/>
                <a:cs typeface="Calibri"/>
              </a:rPr>
              <a:t>: 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Full time: 07.00-16.00 – Industria Grafica</a:t>
            </a:r>
            <a:endParaRPr lang="it-IT" sz="1200" b="1">
              <a:solidFill>
                <a:srgbClr val="202020"/>
              </a:solidFill>
              <a:latin typeface="Calibri"/>
              <a:ea typeface="Roboto"/>
              <a:cs typeface="Roboto"/>
            </a:endParaRPr>
          </a:p>
          <a:p>
            <a:endParaRPr lang="it-IT" sz="1200" b="1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RETRIBUZIONE: </a:t>
            </a:r>
            <a:r>
              <a:rPr lang="it-IT" sz="1200">
                <a:solidFill>
                  <a:srgbClr val="202020"/>
                </a:solidFill>
                <a:latin typeface="Calibri"/>
                <a:ea typeface="Roboto"/>
                <a:cs typeface="Roboto"/>
              </a:rPr>
              <a:t> 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RAL  a partire da € 20.000.</a:t>
            </a:r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>
              <a:latin typeface="Calibri"/>
              <a:ea typeface="Calibri"/>
              <a:cs typeface="Calibri"/>
            </a:endParaRPr>
          </a:p>
          <a:p>
            <a:endParaRPr lang="it-IT" sz="1200"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/>
            </a:br>
            <a:endParaRPr lang="en-US"/>
          </a:p>
          <a:p>
            <a:endParaRPr lang="it-IT" sz="120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0CCDACF3-47AD-B7E4-129B-DAD426E34278}"/>
              </a:ext>
            </a:extLst>
          </p:cNvPr>
          <p:cNvSpPr/>
          <p:nvPr/>
        </p:nvSpPr>
        <p:spPr>
          <a:xfrm rot="5400000">
            <a:off x="4571575" y="1450988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BCF80634-5332-DFBE-C66F-F8886E47F43F}"/>
              </a:ext>
            </a:extLst>
          </p:cNvPr>
          <p:cNvSpPr/>
          <p:nvPr/>
        </p:nvSpPr>
        <p:spPr>
          <a:xfrm>
            <a:off x="8610600" y="4598954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8D3209EC-DEEE-F477-9604-39450B93B6FE}"/>
              </a:ext>
            </a:extLst>
          </p:cNvPr>
          <p:cNvSpPr/>
          <p:nvPr/>
        </p:nvSpPr>
        <p:spPr>
          <a:xfrm>
            <a:off x="9455630" y="517713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2E39031E-10AB-343B-8B14-1620F75B864C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024072A8-9CB3-79A4-16BC-47FB56C1EAB9}"/>
              </a:ext>
            </a:extLst>
          </p:cNvPr>
          <p:cNvSpPr/>
          <p:nvPr/>
        </p:nvSpPr>
        <p:spPr>
          <a:xfrm flipH="1">
            <a:off x="794160" y="2136949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5C1EFFD9-4B24-F8D5-7177-635A6B5561C2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0045B783-1A25-87C7-77B2-3FB3F83C03FF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72607D64-630F-1925-C1C8-1406D7D93758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899C02A0-5660-9AB2-5FE4-6BA360FF9F0C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1FDA9F0F-0A1B-2C20-53F2-3B72F346F882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4B9683EF-A42E-D635-1DEF-73A9B8FCEC4B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2430574D-32B7-9051-04F4-EE2DC457D0DC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D49AA7D3-341D-CD62-EF89-E1F001E88341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266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ADB0C37F-AF76-8E94-1575-C4EC38E44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A72DC695-45FF-1516-0D1B-A44D0836EA77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0FC1875F-08EC-CDE7-BA64-0C3F51CD890F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504796CC-EA1B-BB72-55BE-F46DD9D4AD91}"/>
              </a:ext>
            </a:extLst>
          </p:cNvPr>
          <p:cNvSpPr txBox="1"/>
          <p:nvPr/>
        </p:nvSpPr>
        <p:spPr>
          <a:xfrm>
            <a:off x="1213792" y="165100"/>
            <a:ext cx="7841962" cy="496025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Operatore macchine da stampa</a:t>
            </a:r>
            <a:endParaRPr lang="it-IT">
              <a:ea typeface="Calibri"/>
            </a:endParaRPr>
          </a:p>
          <a:p>
            <a:pPr marL="898525"/>
            <a:r>
              <a:rPr lang="it-IT" sz="4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digitali</a:t>
            </a:r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  </a:t>
            </a:r>
            <a:r>
              <a:rPr lang="it-IT" sz="4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junior</a:t>
            </a:r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(ID-103880)</a:t>
            </a:r>
            <a:r>
              <a:rPr lang="it-IT" sz="2000">
                <a:latin typeface="Calibri"/>
                <a:ea typeface="Calibri"/>
                <a:cs typeface="Calibri"/>
              </a:rPr>
              <a:t> </a:t>
            </a:r>
            <a:endParaRPr lang="it-IT"/>
          </a:p>
          <a:p>
            <a:pPr marL="898525"/>
            <a:r>
              <a:rPr lang="it-IT" sz="2000">
                <a:latin typeface="Calibri"/>
                <a:ea typeface="Calibri"/>
                <a:cs typeface="Calibri"/>
              </a:rPr>
              <a:t>TIPOLOGIA DI CONTRATTO:</a:t>
            </a:r>
            <a:r>
              <a:rPr lang="it-IT" sz="2000" b="1">
                <a:latin typeface="Calibri"/>
                <a:ea typeface="Calibri"/>
                <a:cs typeface="Calibri"/>
              </a:rPr>
              <a:t> INDETERMINATO</a:t>
            </a:r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                           </a:t>
            </a:r>
            <a:r>
              <a:rPr lang="it-IT" sz="2000">
                <a:latin typeface="Calibri"/>
                <a:ea typeface="Calibri"/>
                <a:cs typeface="Calibri"/>
              </a:rPr>
              <a:t> </a:t>
            </a:r>
            <a:endParaRPr lang="it-IT"/>
          </a:p>
          <a:p>
            <a:r>
              <a:rPr lang="it-IT" sz="2000">
                <a:latin typeface="Calibri"/>
                <a:ea typeface="Calibri"/>
                <a:cs typeface="Calibri"/>
              </a:rPr>
              <a:t>         </a:t>
            </a:r>
            <a:r>
              <a:rPr lang="it-IT" sz="2000">
                <a:latin typeface="+mn-lt"/>
                <a:ea typeface="Calibri"/>
                <a:cs typeface="Calibri"/>
              </a:rPr>
              <a:t>       </a:t>
            </a:r>
            <a:r>
              <a:rPr lang="it-IT" sz="2000">
                <a:latin typeface="+mn-lt"/>
                <a:ea typeface="Calibri"/>
              </a:rPr>
              <a:t>SEDE</a:t>
            </a:r>
            <a:r>
              <a:rPr lang="it-IT" sz="2000">
                <a:latin typeface="+mn-lt"/>
              </a:rPr>
              <a:t> DI LAVORO: </a:t>
            </a:r>
            <a:r>
              <a:rPr lang="it-IT" sz="2000" b="1">
                <a:latin typeface="+mn-lt"/>
              </a:rPr>
              <a:t>BINASCO</a:t>
            </a:r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pPr algn="just"/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pPr algn="just"/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pPr algn="just"/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La risorsa si dovrà occupare di stampa su macchine digitali.</a:t>
            </a:r>
            <a:endParaRPr lang="it-IT"/>
          </a:p>
          <a:p>
            <a:endParaRPr lang="it-IT" sz="1200" b="1">
              <a:solidFill>
                <a:srgbClr val="DA1A2A"/>
              </a:solidFill>
              <a:latin typeface="Roboto"/>
              <a:ea typeface="Roboto"/>
              <a:cs typeface="Roboto"/>
            </a:endParaRPr>
          </a:p>
          <a:p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PROFILO IDEALE</a:t>
            </a:r>
            <a:r>
              <a:rPr lang="it-IT" sz="1200">
                <a:solidFill>
                  <a:srgbClr val="DA1A2A"/>
                </a:solidFill>
                <a:latin typeface="Trebuchet MS"/>
                <a:cs typeface="Calibri"/>
              </a:rPr>
              <a:t>: 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possesso diploma, capacità di collaborazione tra i colleghi, preferibile patente B</a:t>
            </a:r>
            <a:endParaRPr lang="it-IT" sz="1200" b="1">
              <a:solidFill>
                <a:srgbClr val="202020"/>
              </a:solidFill>
              <a:latin typeface="Roboto"/>
              <a:ea typeface="Roboto"/>
              <a:cs typeface="Roboto"/>
            </a:endParaRPr>
          </a:p>
          <a:p>
            <a:endParaRPr lang="it-IT" sz="1200" b="1">
              <a:solidFill>
                <a:srgbClr val="DA1A2A"/>
              </a:solidFill>
              <a:latin typeface="Roboto"/>
              <a:ea typeface="Roboto"/>
              <a:cs typeface="Roboto"/>
            </a:endParaRPr>
          </a:p>
          <a:p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ORARIO DI LAVORO E CCNL</a:t>
            </a:r>
            <a:r>
              <a:rPr lang="it-IT" sz="1200">
                <a:solidFill>
                  <a:srgbClr val="DA1A2A"/>
                </a:solidFill>
                <a:latin typeface="Calibri"/>
                <a:ea typeface="Calibri"/>
                <a:cs typeface="Calibri"/>
              </a:rPr>
              <a:t>: 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Full time: 09.00-13-00 14.00-18.00 – Industria Grafica</a:t>
            </a:r>
            <a:endParaRPr lang="it-IT" sz="1200" b="1">
              <a:solidFill>
                <a:srgbClr val="202020"/>
              </a:solidFill>
              <a:latin typeface="Roboto"/>
              <a:ea typeface="Roboto"/>
              <a:cs typeface="Roboto"/>
            </a:endParaRPr>
          </a:p>
          <a:p>
            <a:endParaRPr lang="it-IT" sz="1200" b="1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RETRIBUZIONE: 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RAL  a partire da € 20.000.</a:t>
            </a:r>
            <a:endParaRPr lang="it-IT"/>
          </a:p>
          <a:p>
            <a:endParaRPr lang="en-US" sz="1200" i="1">
              <a:solidFill>
                <a:srgbClr val="212529"/>
              </a:solidFill>
              <a:latin typeface="Calibri"/>
              <a:ea typeface="Calibri"/>
              <a:cs typeface="Calibri"/>
            </a:endParaRPr>
          </a:p>
          <a:p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>
              <a:latin typeface="Calibri"/>
              <a:ea typeface="Calibri"/>
              <a:cs typeface="Calibri"/>
            </a:endParaRPr>
          </a:p>
          <a:p>
            <a:endParaRPr lang="it-IT" sz="1200"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/>
            </a:br>
            <a:endParaRPr lang="en-US"/>
          </a:p>
          <a:p>
            <a:endParaRPr lang="it-IT" sz="120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1C79EF0F-0610-D7D7-699F-4EC0C440A21B}"/>
              </a:ext>
            </a:extLst>
          </p:cNvPr>
          <p:cNvSpPr/>
          <p:nvPr/>
        </p:nvSpPr>
        <p:spPr>
          <a:xfrm rot="5400000">
            <a:off x="4571575" y="1450988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8F6548C0-21AE-0B31-7A84-85C61936A4DC}"/>
              </a:ext>
            </a:extLst>
          </p:cNvPr>
          <p:cNvSpPr/>
          <p:nvPr/>
        </p:nvSpPr>
        <p:spPr>
          <a:xfrm>
            <a:off x="8610600" y="4598954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29F1A19B-BD32-386B-E9D7-BB3386CFE144}"/>
              </a:ext>
            </a:extLst>
          </p:cNvPr>
          <p:cNvSpPr/>
          <p:nvPr/>
        </p:nvSpPr>
        <p:spPr>
          <a:xfrm>
            <a:off x="9455630" y="517713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E6D9145A-F8B3-297E-AB54-9A04D34C1D7B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C158C207-8D0F-C207-36CF-320DA49EB3EB}"/>
              </a:ext>
            </a:extLst>
          </p:cNvPr>
          <p:cNvSpPr/>
          <p:nvPr/>
        </p:nvSpPr>
        <p:spPr>
          <a:xfrm flipH="1">
            <a:off x="794160" y="2136949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D7FAA3EB-F23D-BB30-E62B-3DB5A68D79A5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1CBC0E4C-F922-CB86-DA79-32ABCA5FF843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962FBBBC-7764-D35F-16AE-F76948F777C5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AC23A0A1-7729-E76D-49B3-70F814A39431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7C7D3856-E7AE-5EF5-901C-2498C673013F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983D9EB0-4C5A-655F-66BE-1632FE46FBDB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A1F51C56-F6EE-BB30-74AF-3BC37180D790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6666628D-3BA0-D912-0191-77A104DFD7A2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029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5719C635-4773-BAC1-118F-5BEB2785C2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A5238904-FDBC-67D2-10B5-57801C21F31E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CC9A8A4C-C509-78C4-58B2-A5B22428444E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CCFB1F6A-F743-5539-868E-88080C340387}"/>
              </a:ext>
            </a:extLst>
          </p:cNvPr>
          <p:cNvSpPr txBox="1"/>
          <p:nvPr/>
        </p:nvSpPr>
        <p:spPr>
          <a:xfrm>
            <a:off x="1213792" y="165100"/>
            <a:ext cx="7841962" cy="496025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Addetto/a gare d'appalto dispositivi medici </a:t>
            </a:r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(ID-103693)</a:t>
            </a:r>
            <a:r>
              <a:rPr lang="it-IT" sz="2000">
                <a:latin typeface="Calibri"/>
                <a:ea typeface="Calibri"/>
                <a:cs typeface="Calibri"/>
              </a:rPr>
              <a:t> </a:t>
            </a:r>
          </a:p>
          <a:p>
            <a:pPr marL="898525"/>
            <a:r>
              <a:rPr lang="it-IT" sz="2000">
                <a:latin typeface="Calibri"/>
                <a:ea typeface="Calibri"/>
                <a:cs typeface="Calibri"/>
              </a:rPr>
              <a:t>TIPOLOGIA DI CONTRATTO:</a:t>
            </a:r>
            <a:r>
              <a:rPr lang="it-IT" sz="2000" b="1">
                <a:latin typeface="Calibri"/>
                <a:ea typeface="Calibri"/>
                <a:cs typeface="Calibri"/>
              </a:rPr>
              <a:t> DETERMINATO SCOPO ASSUNZIONE</a:t>
            </a:r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                           </a:t>
            </a:r>
            <a:r>
              <a:rPr lang="it-IT" sz="2000">
                <a:latin typeface="Calibri"/>
                <a:ea typeface="Calibri"/>
                <a:cs typeface="Calibri"/>
              </a:rPr>
              <a:t> </a:t>
            </a:r>
            <a:endParaRPr lang="it-IT"/>
          </a:p>
          <a:p>
            <a:r>
              <a:rPr lang="it-IT" sz="2000">
                <a:latin typeface="Calibri"/>
                <a:ea typeface="Calibri"/>
                <a:cs typeface="Calibri"/>
              </a:rPr>
              <a:t>         </a:t>
            </a:r>
            <a:r>
              <a:rPr lang="it-IT" sz="2000">
                <a:latin typeface="+mn-lt"/>
                <a:ea typeface="Calibri"/>
                <a:cs typeface="Calibri"/>
              </a:rPr>
              <a:t>       </a:t>
            </a:r>
            <a:r>
              <a:rPr lang="it-IT" sz="2000">
                <a:latin typeface="+mn-lt"/>
                <a:ea typeface="Calibri"/>
              </a:rPr>
              <a:t>SEDE</a:t>
            </a:r>
            <a:r>
              <a:rPr lang="it-IT" sz="2000">
                <a:latin typeface="+mn-lt"/>
              </a:rPr>
              <a:t> DI LAVORO: </a:t>
            </a:r>
            <a:r>
              <a:rPr lang="it-IT" sz="2000" b="1">
                <a:latin typeface="+mn-lt"/>
              </a:rPr>
              <a:t>LOCATE TRIULZI</a:t>
            </a:r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pPr algn="just"/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pPr algn="just"/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La risorsa, per società che commercializza dispositivi medici, si occuperà di scaricare gare da portali, analizzare fattibilità, predisporre documenti necessari per la partecipazione alle gare, caricare documenti redatti su piattaforme.</a:t>
            </a:r>
            <a:endParaRPr lang="it-IT" sz="1200" b="1">
              <a:solidFill>
                <a:srgbClr val="DA1A2A"/>
              </a:solidFill>
              <a:latin typeface="Roboto"/>
              <a:ea typeface="Roboto"/>
              <a:cs typeface="Roboto"/>
            </a:endParaRPr>
          </a:p>
          <a:p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PROFILO IDEALE</a:t>
            </a:r>
            <a:r>
              <a:rPr lang="it-IT" sz="1200">
                <a:solidFill>
                  <a:srgbClr val="DA1A2A"/>
                </a:solidFill>
                <a:latin typeface="Trebuchet MS"/>
                <a:cs typeface="Calibri"/>
              </a:rPr>
              <a:t>: 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Indispensabile esperienza di almeno 2 anni nelle mansioni da ricoprire, indispensabile diploma allineato alle mansioni da ricoprire, buon uso Pacchetto Office e gestionali bandi di gara, indispensabile possesso mezzo proprio (per raggiungimento sede aziendale)</a:t>
            </a:r>
            <a:endParaRPr lang="it-IT" sz="1200" b="1">
              <a:solidFill>
                <a:srgbClr val="DA1A2A"/>
              </a:solidFill>
              <a:latin typeface="Roboto"/>
              <a:ea typeface="Roboto"/>
              <a:cs typeface="Roboto"/>
            </a:endParaRPr>
          </a:p>
          <a:p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ORARIO DI LAVORO E CCNL</a:t>
            </a:r>
            <a:r>
              <a:rPr lang="it-IT" sz="1200">
                <a:solidFill>
                  <a:srgbClr val="DA1A2A"/>
                </a:solidFill>
                <a:latin typeface="Calibri"/>
                <a:ea typeface="Calibri"/>
                <a:cs typeface="Calibri"/>
              </a:rPr>
              <a:t>: 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Full time: 8.30-12.30//13.00-17.00 – Terziario </a:t>
            </a:r>
            <a:r>
              <a:rPr lang="it-IT" sz="1200" b="1" err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ConfCommercio</a:t>
            </a:r>
            <a:endParaRPr lang="it-IT" sz="1200" b="1" err="1">
              <a:solidFill>
                <a:srgbClr val="202020"/>
              </a:solidFill>
              <a:latin typeface="Roboto"/>
              <a:ea typeface="Roboto"/>
              <a:cs typeface="Roboto"/>
            </a:endParaRPr>
          </a:p>
          <a:p>
            <a:endParaRPr lang="it-IT" sz="1200" b="1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RETRIBUZIONE: 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RAL circa € 30.000 da definire in fase di colloquio in base all'esperienza.</a:t>
            </a:r>
            <a:endParaRPr lang="it-IT"/>
          </a:p>
          <a:p>
            <a:endParaRPr lang="en-US" sz="1200" i="1">
              <a:solidFill>
                <a:srgbClr val="212529"/>
              </a:solidFill>
              <a:latin typeface="Calibri"/>
              <a:ea typeface="Calibri"/>
              <a:cs typeface="Calibri"/>
            </a:endParaRPr>
          </a:p>
          <a:p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>
              <a:latin typeface="Calibri"/>
              <a:ea typeface="Calibri"/>
              <a:cs typeface="Calibri"/>
            </a:endParaRPr>
          </a:p>
          <a:p>
            <a:endParaRPr lang="it-IT" sz="1200"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/>
            </a:br>
            <a:endParaRPr lang="en-US"/>
          </a:p>
          <a:p>
            <a:endParaRPr lang="it-IT" sz="120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D7AC5FCE-243A-907E-57E7-EFC2327A3294}"/>
              </a:ext>
            </a:extLst>
          </p:cNvPr>
          <p:cNvSpPr/>
          <p:nvPr/>
        </p:nvSpPr>
        <p:spPr>
          <a:xfrm rot="5400000">
            <a:off x="4571575" y="1450988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D2B02B32-D3B1-4B21-849F-776A34A8D79C}"/>
              </a:ext>
            </a:extLst>
          </p:cNvPr>
          <p:cNvSpPr/>
          <p:nvPr/>
        </p:nvSpPr>
        <p:spPr>
          <a:xfrm>
            <a:off x="8610600" y="4598954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6FD74158-6484-45D8-7D5D-7B2F2CFCB099}"/>
              </a:ext>
            </a:extLst>
          </p:cNvPr>
          <p:cNvSpPr/>
          <p:nvPr/>
        </p:nvSpPr>
        <p:spPr>
          <a:xfrm>
            <a:off x="9455630" y="517713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C2A3B477-A535-2C6E-1F68-5541E017565E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3A1A70D7-4A01-0D04-4FDC-103ADA474D9E}"/>
              </a:ext>
            </a:extLst>
          </p:cNvPr>
          <p:cNvSpPr/>
          <p:nvPr/>
        </p:nvSpPr>
        <p:spPr>
          <a:xfrm flipH="1">
            <a:off x="794160" y="2136949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ECB91E23-393C-0BB6-3F0B-3F815DE0C00F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9CDE3588-ADDE-74D8-9BF4-9566D1A64114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D7D834BC-42FD-1FDA-683E-59CC9F680DFF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D22896C4-7EA5-1E8E-C32E-7C987D1D21A8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908C85FC-4048-BB99-0D2C-6A632380009F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D3D7AFF5-F5C6-EE95-0D45-E895BD4DCBE4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F47247CA-2154-36C0-0FA0-464BCF53A33E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04959BDC-EE82-E3F3-040E-CCE52129BC67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473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DF14C1BA-458E-2FC8-A288-D8F65446F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58AE87B7-8D73-B814-336D-E4690A7D8B53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88D303E9-00BC-2EFC-4FE3-61E1E60D4C64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775E7069-3A1F-576E-053C-F9BA3D85C155}"/>
              </a:ext>
            </a:extLst>
          </p:cNvPr>
          <p:cNvSpPr txBox="1"/>
          <p:nvPr/>
        </p:nvSpPr>
        <p:spPr>
          <a:xfrm>
            <a:off x="1132269" y="84747"/>
            <a:ext cx="7841962" cy="513226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 dirty="0">
                <a:solidFill>
                  <a:srgbClr val="C00000"/>
                </a:solidFill>
                <a:latin typeface="Calibri"/>
                <a:cs typeface="Calibri"/>
              </a:rPr>
              <a:t>          </a:t>
            </a:r>
            <a:r>
              <a:rPr lang="it-IT" sz="4000" b="1">
                <a:solidFill>
                  <a:srgbClr val="C00000"/>
                </a:solidFill>
                <a:latin typeface="Calibri"/>
                <a:cs typeface="Calibri"/>
              </a:rPr>
              <a:t>   2 OSS </a:t>
            </a:r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(ID-107438)</a:t>
            </a:r>
            <a:r>
              <a:rPr lang="it-IT" sz="2000" dirty="0">
                <a:latin typeface="Calibri"/>
                <a:ea typeface="Calibri"/>
                <a:cs typeface="Calibri"/>
              </a:rPr>
              <a:t> </a:t>
            </a:r>
            <a:endParaRPr lang="it-IT" dirty="0">
              <a:ea typeface="Calibri"/>
            </a:endParaRPr>
          </a:p>
          <a:p>
            <a:pPr marL="898525"/>
            <a:endParaRPr lang="it-IT" sz="2000" dirty="0">
              <a:latin typeface="Calibri"/>
              <a:ea typeface="Calibri"/>
              <a:cs typeface="Calibri"/>
            </a:endParaRPr>
          </a:p>
          <a:p>
            <a:pPr marL="898525"/>
            <a:endParaRPr lang="it-IT" sz="2000" dirty="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>
                <a:latin typeface="Calibri"/>
                <a:ea typeface="Calibri"/>
                <a:cs typeface="Calibri"/>
              </a:rPr>
              <a:t>TIPOLOGIA DI CONTRATTO: </a:t>
            </a:r>
            <a:r>
              <a:rPr lang="it-IT" sz="2000" b="1" dirty="0">
                <a:latin typeface="Calibri"/>
                <a:ea typeface="Calibri"/>
                <a:cs typeface="Calibri"/>
              </a:rPr>
              <a:t>DETERMINATO </a:t>
            </a:r>
            <a:endParaRPr lang="it-IT" sz="2000" b="1" dirty="0">
              <a:latin typeface="+mn-lt"/>
              <a:ea typeface="Roboto"/>
            </a:endParaRPr>
          </a:p>
          <a:p>
            <a:pPr marL="898525"/>
            <a:r>
              <a:rPr lang="it-IT" sz="2000" dirty="0">
                <a:latin typeface="+mn-lt"/>
                <a:ea typeface="Calibri"/>
                <a:cs typeface="Calibri"/>
              </a:rPr>
              <a:t> </a:t>
            </a:r>
            <a:r>
              <a:rPr lang="it-IT" sz="2000" dirty="0">
                <a:latin typeface="+mn-lt"/>
                <a:ea typeface="Calibri"/>
              </a:rPr>
              <a:t>      </a:t>
            </a:r>
            <a:endParaRPr lang="it-IT" sz="2000" b="1">
              <a:latin typeface="+mn-lt"/>
              <a:ea typeface="Roboto"/>
            </a:endParaRPr>
          </a:p>
          <a:p>
            <a:pPr marL="898525"/>
            <a:r>
              <a:rPr lang="it-IT" sz="2000" dirty="0">
                <a:latin typeface="+mn-lt"/>
                <a:ea typeface="Calibri"/>
              </a:rPr>
              <a:t>SEDE</a:t>
            </a:r>
            <a:r>
              <a:rPr lang="it-IT" sz="2000" dirty="0">
                <a:latin typeface="+mn-lt"/>
              </a:rPr>
              <a:t> DI LAVORO: </a:t>
            </a:r>
            <a:r>
              <a:rPr lang="it-IT" sz="2000" b="1">
                <a:latin typeface="+mn-lt"/>
              </a:rPr>
              <a:t>ROZZANO</a:t>
            </a:r>
            <a:endParaRPr lang="it-IT" sz="2000" b="1">
              <a:latin typeface="Roboto"/>
              <a:ea typeface="Roboto"/>
            </a:endParaRPr>
          </a:p>
          <a:p>
            <a:endParaRPr lang="it-IT" sz="1200" dirty="0">
              <a:solidFill>
                <a:srgbClr val="202020"/>
              </a:solidFill>
              <a:highlight>
                <a:srgbClr val="FFFFFF"/>
              </a:highlight>
              <a:latin typeface="Times New Roman"/>
              <a:ea typeface="Calibri"/>
              <a:cs typeface="Times New Roman"/>
            </a:endParaRPr>
          </a:p>
          <a:p>
            <a:endParaRPr lang="it-IT" sz="1200" dirty="0">
              <a:solidFill>
                <a:srgbClr val="202020"/>
              </a:solidFill>
              <a:highlight>
                <a:srgbClr val="FFFFFF"/>
              </a:highlight>
              <a:latin typeface="Times New Roman"/>
              <a:ea typeface="Calibri"/>
              <a:cs typeface="Times New Roman"/>
            </a:endParaRPr>
          </a:p>
          <a:p>
            <a:endParaRPr lang="it-IT" sz="1200" dirty="0">
              <a:solidFill>
                <a:srgbClr val="202020"/>
              </a:solidFill>
              <a:highlight>
                <a:srgbClr val="FFFFFF"/>
              </a:highlight>
              <a:latin typeface="Times New Roman"/>
              <a:ea typeface="Calibri"/>
              <a:cs typeface="Times New Roman"/>
            </a:endParaRPr>
          </a:p>
          <a:p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L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e risorse, collaborando in equipe con gli altri professionisti, si occuperanno di assistenza in tutte le attività quotidiane (igiene personale, alimentazione, mobilità) per il benessere psico-fisico degli ospiti e della loro sorveglianza.</a:t>
            </a:r>
            <a:r>
              <a:rPr lang="it-IT" sz="900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                            </a:t>
            </a:r>
            <a:endParaRPr lang="it-IT"/>
          </a:p>
          <a:p>
            <a:endParaRPr lang="it-IT" sz="1200" b="1" dirty="0">
              <a:solidFill>
                <a:srgbClr val="C0000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PROFILO IDEALE:</a:t>
            </a:r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 preferibile patente B e automunito o domicilio in zona per garantire la puntualità per i turni di lavoro. Richiesto titolo OSS e 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capacità di lavorare in gruppo.</a:t>
            </a:r>
            <a:endParaRPr lang="it-IT" sz="1200" dirty="0">
              <a:solidFill>
                <a:srgbClr val="202020"/>
              </a:solidFill>
              <a:highlight>
                <a:srgbClr val="FFFFFF"/>
              </a:highlight>
              <a:latin typeface="Times New Roman"/>
              <a:ea typeface="Calibri"/>
              <a:cs typeface="Times New Roman"/>
            </a:endParaRPr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ORARIO DI LAVORO E CCNL</a:t>
            </a:r>
            <a:r>
              <a:rPr lang="it-IT" sz="120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: 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Full </a:t>
            </a:r>
            <a:r>
              <a:rPr lang="it-IT" sz="1200" b="1" i="0">
                <a:solidFill>
                  <a:srgbClr val="202020"/>
                </a:solidFill>
                <a:effectLst/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time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38h settimanali su 3 turni (mattina, pomeriggio, notte) - Cooperativa sociale</a:t>
            </a:r>
            <a:endParaRPr lang="it-IT" dirty="0"/>
          </a:p>
          <a:p>
            <a:r>
              <a:rPr lang="it-IT" sz="1200" b="1" dirty="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RETRIBUZIONE: </a:t>
            </a:r>
            <a:r>
              <a:rPr lang="it-IT" sz="1200" b="1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</a:t>
            </a:r>
            <a:r>
              <a:rPr lang="it-IT" sz="1200" dirty="0">
                <a:latin typeface="Calibri"/>
                <a:ea typeface="Calibri"/>
                <a:cs typeface="Calibri"/>
              </a:rPr>
              <a:t>€ 21.479 </a:t>
            </a:r>
          </a:p>
          <a:p>
            <a:endParaRPr lang="en-US" sz="1200" i="1">
              <a:solidFill>
                <a:srgbClr val="212529"/>
              </a:solidFill>
              <a:latin typeface="Calibri"/>
              <a:ea typeface="Calibri"/>
              <a:cs typeface="Calibri"/>
            </a:endParaRPr>
          </a:p>
          <a:p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 dirty="0">
              <a:latin typeface="Calibri"/>
              <a:ea typeface="Calibri"/>
              <a:cs typeface="Calibri"/>
            </a:endParaRPr>
          </a:p>
          <a:p>
            <a:endParaRPr lang="it-IT" sz="1200"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 dirty="0"/>
            </a:br>
            <a:endParaRPr lang="en-US"/>
          </a:p>
          <a:p>
            <a:endParaRPr lang="it-IT" sz="120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2A6C1DA5-27A6-64C2-514F-003440CD43F3}"/>
              </a:ext>
            </a:extLst>
          </p:cNvPr>
          <p:cNvSpPr/>
          <p:nvPr/>
        </p:nvSpPr>
        <p:spPr>
          <a:xfrm rot="5400000">
            <a:off x="4679697" y="1227021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12A4C8FC-E817-F816-DD7F-AC67689E6C0E}"/>
              </a:ext>
            </a:extLst>
          </p:cNvPr>
          <p:cNvSpPr/>
          <p:nvPr/>
        </p:nvSpPr>
        <p:spPr>
          <a:xfrm>
            <a:off x="8602877" y="4405880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7D133E4F-45FA-A696-2767-7C89181A93FE}"/>
              </a:ext>
            </a:extLst>
          </p:cNvPr>
          <p:cNvSpPr/>
          <p:nvPr/>
        </p:nvSpPr>
        <p:spPr>
          <a:xfrm>
            <a:off x="9486522" y="486821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F28F49C7-A625-2DE2-0B41-2A656E6A61C6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A0A484F9-30A6-FD32-C697-763CDB2E9EF7}"/>
              </a:ext>
            </a:extLst>
          </p:cNvPr>
          <p:cNvSpPr/>
          <p:nvPr/>
        </p:nvSpPr>
        <p:spPr>
          <a:xfrm flipH="1">
            <a:off x="801883" y="1982490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BB94FCE2-520F-5ED8-7D99-B689909A1F6A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07A64FDA-9663-2F05-9389-A0E4D200B870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10E19A8F-F02B-87BB-255F-7B112C1FD5CF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B6277D1C-7569-DB9C-08FC-4DA91F5F0A78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801065EF-9589-317F-45FE-2453BED85AE2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8233B809-54A7-E221-6797-A8DD730B6BF4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1D63C0B7-96EE-59C2-2CDC-E95B4136E493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8A6C4E6F-069C-85C5-0B02-4DD9BD702032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629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79040080-9D77-8209-93E0-CD9F769ACB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463E57A2-F868-E856-3FBF-10F1B14EF4DC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BB0D8807-65A7-7BA9-F8BC-DDE3F4019DE8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E9A504BB-294F-08F3-F547-779983561850}"/>
              </a:ext>
            </a:extLst>
          </p:cNvPr>
          <p:cNvSpPr txBox="1"/>
          <p:nvPr/>
        </p:nvSpPr>
        <p:spPr>
          <a:xfrm>
            <a:off x="1132269" y="231952"/>
            <a:ext cx="7841962" cy="513226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>
                <a:solidFill>
                  <a:srgbClr val="C00000"/>
                </a:solidFill>
                <a:latin typeface="Calibri"/>
                <a:cs typeface="Calibri"/>
              </a:rPr>
              <a:t>   Piazzalista accettatore</a:t>
            </a:r>
            <a:endParaRPr lang="it-IT" dirty="0">
              <a:ea typeface="Calibri"/>
            </a:endParaRPr>
          </a:p>
          <a:p>
            <a:pPr marL="898525"/>
            <a:r>
              <a:rPr lang="it-IT" sz="4000" b="1">
                <a:solidFill>
                  <a:srgbClr val="C00000"/>
                </a:solidFill>
                <a:latin typeface="Calibri"/>
                <a:cs typeface="Calibri"/>
              </a:rPr>
              <a:t>   preparatore </a:t>
            </a:r>
            <a:r>
              <a:rPr lang="it-IT" sz="2000" b="1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(ID-107140)</a:t>
            </a:r>
            <a:r>
              <a:rPr lang="it-IT" sz="2000" dirty="0">
                <a:latin typeface="Calibri"/>
                <a:ea typeface="Calibri"/>
                <a:cs typeface="Calibri"/>
              </a:rPr>
              <a:t> </a:t>
            </a:r>
            <a:endParaRPr lang="it-IT">
              <a:ea typeface="Calibri"/>
            </a:endParaRPr>
          </a:p>
          <a:p>
            <a:pPr marL="898525"/>
            <a:r>
              <a:rPr lang="it-IT" sz="2000" dirty="0">
                <a:latin typeface="Calibri"/>
                <a:ea typeface="Calibri"/>
                <a:cs typeface="Calibri"/>
              </a:rPr>
              <a:t>TIPOLOGIA DI </a:t>
            </a:r>
            <a:r>
              <a:rPr lang="it-IT" sz="2000">
                <a:latin typeface="Calibri"/>
                <a:ea typeface="Calibri"/>
                <a:cs typeface="Calibri"/>
              </a:rPr>
              <a:t>CONTRATTO:</a:t>
            </a:r>
            <a:r>
              <a:rPr lang="it-IT" sz="2000" b="1">
                <a:latin typeface="Calibri"/>
                <a:ea typeface="Calibri"/>
                <a:cs typeface="Calibri"/>
              </a:rPr>
              <a:t>INDETERMINATO </a:t>
            </a:r>
            <a:endParaRPr lang="it-IT" sz="2000" b="1">
              <a:latin typeface="+mn-lt"/>
              <a:ea typeface="Roboto"/>
            </a:endParaRPr>
          </a:p>
          <a:p>
            <a:pPr marL="898525"/>
            <a:r>
              <a:rPr lang="it-IT" sz="2000" dirty="0">
                <a:latin typeface="+mn-lt"/>
                <a:ea typeface="Calibri"/>
                <a:cs typeface="Calibri"/>
              </a:rPr>
              <a:t> </a:t>
            </a:r>
            <a:r>
              <a:rPr lang="it-IT" sz="2000" dirty="0">
                <a:latin typeface="+mn-lt"/>
                <a:ea typeface="Calibri"/>
              </a:rPr>
              <a:t>      </a:t>
            </a:r>
            <a:endParaRPr lang="it-IT" sz="2000" b="1">
              <a:latin typeface="+mn-lt"/>
              <a:ea typeface="Roboto"/>
            </a:endParaRPr>
          </a:p>
          <a:p>
            <a:pPr marL="898525"/>
            <a:r>
              <a:rPr lang="it-IT" sz="2000" dirty="0">
                <a:latin typeface="+mn-lt"/>
                <a:ea typeface="Calibri"/>
              </a:rPr>
              <a:t>SEDE</a:t>
            </a:r>
            <a:r>
              <a:rPr lang="it-IT" sz="2000" dirty="0">
                <a:latin typeface="+mn-lt"/>
              </a:rPr>
              <a:t> DI LAVORO: </a:t>
            </a:r>
            <a:r>
              <a:rPr lang="it-IT" sz="2000" b="1">
                <a:latin typeface="+mn-lt"/>
              </a:rPr>
              <a:t>ASSAGO</a:t>
            </a:r>
            <a:endParaRPr lang="it-IT" sz="2000" b="1">
              <a:latin typeface="Calibri"/>
              <a:ea typeface="Roboto"/>
            </a:endParaRPr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La</a:t>
            </a:r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 risorsa dovrà movimentare, organizzare e gestire le macchine all’interno della società; pulire e preparare le macchine per la consegna ai clienti; verificare lo stato delle macchine (livelli di pulizia, ingrassaggio, carrozzeria, funzionalità e misure di sicurezza) nei momenti cruciali delle operazioni di noleggio, ovvero, la consegna dei mezzi ai clienti; gestire il rientro dei mezzi a fine utilizzo; registrare entrate e uscite, verificare bolle di consegna/documenti di trasporto e di aggiornare i 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database aziendali. </a:t>
            </a:r>
            <a:r>
              <a:rPr lang="it-IT" sz="9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                            </a:t>
            </a:r>
            <a:endParaRPr lang="it-IT"/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PROFILO IDEALE: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 indispensabile patente B, ottime doti comunicative e relazionali, precisione e capacità organizzativa. Orientamento agli obiettivi e forte determinazione. Attitudine a lavorare in squadra.</a:t>
            </a:r>
          </a:p>
          <a:p>
            <a:r>
              <a:rPr lang="it-IT" sz="1200" b="1" dirty="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ORARIO DI LAVORO E CCNL</a:t>
            </a:r>
            <a:r>
              <a:rPr lang="it-IT" sz="1200" dirty="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: </a:t>
            </a:r>
            <a:r>
              <a:rPr lang="it-IT" sz="1200" b="1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Full </a:t>
            </a:r>
            <a:r>
              <a:rPr lang="it-IT" sz="1200" b="1" i="0" dirty="0">
                <a:solidFill>
                  <a:srgbClr val="202020"/>
                </a:solidFill>
                <a:effectLst/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time</a:t>
            </a:r>
            <a:r>
              <a:rPr lang="it-IT" sz="1200" b="1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40 ore settimanali </a:t>
            </a:r>
            <a:r>
              <a:rPr lang="it-IT" sz="1200" b="1" dirty="0" err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lun</a:t>
            </a:r>
            <a:r>
              <a:rPr lang="it-IT" sz="1200" b="1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/</a:t>
            </a:r>
            <a:r>
              <a:rPr lang="it-IT" sz="1200" b="1" dirty="0" err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ven</a:t>
            </a:r>
            <a:r>
              <a:rPr lang="it-IT" sz="1200" b="1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08:30 - 17:30 – Commercio</a:t>
            </a:r>
            <a:endParaRPr lang="it-IT" dirty="0"/>
          </a:p>
          <a:p>
            <a:r>
              <a:rPr lang="it-IT" sz="1200" b="1" dirty="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RETRIBUZIONE: </a:t>
            </a:r>
            <a:r>
              <a:rPr lang="it-IT" sz="1200" b="1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</a:t>
            </a:r>
            <a:r>
              <a:rPr lang="it-IT" sz="1200" dirty="0">
                <a:latin typeface="Calibri"/>
                <a:ea typeface="Calibri"/>
                <a:cs typeface="Calibri"/>
              </a:rPr>
              <a:t>€ 24.000 + buoni pasto + </a:t>
            </a:r>
            <a:r>
              <a:rPr lang="it-IT" sz="1200">
                <a:latin typeface="Calibri"/>
                <a:ea typeface="Calibri"/>
                <a:cs typeface="Calibri"/>
              </a:rPr>
              <a:t>welfare. </a:t>
            </a:r>
          </a:p>
          <a:p>
            <a:endParaRPr lang="en-US" sz="1200" i="1">
              <a:solidFill>
                <a:srgbClr val="212529"/>
              </a:solidFill>
              <a:latin typeface="Calibri"/>
              <a:ea typeface="Calibri"/>
              <a:cs typeface="Calibri"/>
            </a:endParaRPr>
          </a:p>
          <a:p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 dirty="0">
              <a:latin typeface="Calibri"/>
              <a:ea typeface="Calibri"/>
              <a:cs typeface="Calibri"/>
            </a:endParaRPr>
          </a:p>
          <a:p>
            <a:endParaRPr lang="it-IT" sz="1200"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 dirty="0"/>
            </a:br>
            <a:endParaRPr lang="en-US"/>
          </a:p>
          <a:p>
            <a:endParaRPr lang="it-IT" sz="120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7EAFBEF6-F53D-8F8E-8F4E-1F1C29BC9C16}"/>
              </a:ext>
            </a:extLst>
          </p:cNvPr>
          <p:cNvSpPr/>
          <p:nvPr/>
        </p:nvSpPr>
        <p:spPr>
          <a:xfrm rot="5400000">
            <a:off x="4679697" y="1227021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87F712E8-4292-DCA8-0DB4-3F70EC37B59B}"/>
              </a:ext>
            </a:extLst>
          </p:cNvPr>
          <p:cNvSpPr/>
          <p:nvPr/>
        </p:nvSpPr>
        <p:spPr>
          <a:xfrm>
            <a:off x="8602877" y="4405880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5B5ADAE7-FA04-CE64-9447-0E5A78BB8BFD}"/>
              </a:ext>
            </a:extLst>
          </p:cNvPr>
          <p:cNvSpPr/>
          <p:nvPr/>
        </p:nvSpPr>
        <p:spPr>
          <a:xfrm>
            <a:off x="9486522" y="486821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A637A318-C0D9-AFB0-21AA-32E532401F66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BF9AA160-B07A-65BC-6938-18C8D54DF225}"/>
              </a:ext>
            </a:extLst>
          </p:cNvPr>
          <p:cNvSpPr/>
          <p:nvPr/>
        </p:nvSpPr>
        <p:spPr>
          <a:xfrm flipH="1">
            <a:off x="801883" y="1982490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B6CCAA2F-33EF-EB40-A449-E36649B9A781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16E0C327-B1DA-0619-BFF0-2950DB943D79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ABE666AD-FD38-9DCE-EF7A-0AB6E0063C4C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57D3D9EA-111A-60AF-F7B6-4BF800AAC5AC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A90889D3-86C5-B68E-791F-FC2A452A4104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E69B8207-5146-5277-A428-979767575233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6308A0DF-74D2-CD34-0F42-D3623B79630B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05B533A6-EFD0-7565-137E-7F9154C57669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591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456BBCF6-B7E2-CC03-66ED-2BCB679419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74200614-7EBA-3541-D2D9-DDA640DA7E17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234DFD25-D02D-E572-FD19-4C22285E1ADE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935E5096-6CD7-F65C-AC4B-D7F0EA20EB8E}"/>
              </a:ext>
            </a:extLst>
          </p:cNvPr>
          <p:cNvSpPr txBox="1"/>
          <p:nvPr/>
        </p:nvSpPr>
        <p:spPr>
          <a:xfrm>
            <a:off x="1132269" y="231952"/>
            <a:ext cx="7841962" cy="513226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 dirty="0">
                <a:solidFill>
                  <a:srgbClr val="C00000"/>
                </a:solidFill>
                <a:latin typeface="Calibri"/>
                <a:cs typeface="Calibri"/>
              </a:rPr>
              <a:t>   Commerciale junior </a:t>
            </a:r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(ID-107139)</a:t>
            </a:r>
            <a:r>
              <a:rPr lang="it-IT" sz="2000" dirty="0">
                <a:latin typeface="Calibri"/>
                <a:ea typeface="Calibri"/>
                <a:cs typeface="Calibri"/>
              </a:rPr>
              <a:t> </a:t>
            </a:r>
            <a:endParaRPr lang="it-IT" dirty="0">
              <a:ea typeface="Calibri"/>
            </a:endParaRPr>
          </a:p>
          <a:p>
            <a:pPr marL="898525"/>
            <a:endParaRPr lang="it-IT"/>
          </a:p>
          <a:p>
            <a:pPr marL="898525"/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 dirty="0">
                <a:latin typeface="Calibri"/>
                <a:ea typeface="Calibri"/>
                <a:cs typeface="Calibri"/>
              </a:rPr>
              <a:t>TIPOLOGIA DI CONTRATTO:</a:t>
            </a:r>
            <a:r>
              <a:rPr lang="it-IT" sz="2000" b="1" dirty="0">
                <a:latin typeface="Calibri"/>
                <a:ea typeface="Calibri"/>
                <a:cs typeface="Calibri"/>
              </a:rPr>
              <a:t>INDETERMINATO </a:t>
            </a:r>
            <a:endParaRPr lang="it-IT" sz="2000" b="1" dirty="0">
              <a:latin typeface="+mn-lt"/>
              <a:ea typeface="Roboto"/>
            </a:endParaRPr>
          </a:p>
          <a:p>
            <a:pPr marL="898525"/>
            <a:r>
              <a:rPr lang="it-IT" sz="2000" dirty="0">
                <a:latin typeface="+mn-lt"/>
                <a:ea typeface="Calibri"/>
                <a:cs typeface="Calibri"/>
              </a:rPr>
              <a:t> </a:t>
            </a:r>
            <a:r>
              <a:rPr lang="it-IT" sz="2000" dirty="0">
                <a:latin typeface="+mn-lt"/>
                <a:ea typeface="Calibri"/>
              </a:rPr>
              <a:t>      </a:t>
            </a:r>
            <a:endParaRPr lang="it-IT" sz="2000" b="1">
              <a:latin typeface="+mn-lt"/>
              <a:ea typeface="Roboto"/>
            </a:endParaRPr>
          </a:p>
          <a:p>
            <a:pPr marL="898525"/>
            <a:r>
              <a:rPr lang="it-IT" sz="2000" dirty="0">
                <a:latin typeface="+mn-lt"/>
                <a:ea typeface="Calibri"/>
              </a:rPr>
              <a:t>SEDE</a:t>
            </a:r>
            <a:r>
              <a:rPr lang="it-IT" sz="2000" dirty="0">
                <a:latin typeface="+mn-lt"/>
              </a:rPr>
              <a:t> DI LAVORO: </a:t>
            </a:r>
            <a:r>
              <a:rPr lang="it-IT" sz="2000" b="1">
                <a:latin typeface="+mn-lt"/>
              </a:rPr>
              <a:t>ASSAGO</a:t>
            </a:r>
            <a:endParaRPr lang="it-IT" sz="2000" b="1">
              <a:latin typeface="Calibri"/>
              <a:ea typeface="Roboto"/>
            </a:endParaRPr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La risorsa (funzionario di vendita) verrà affiancata al Commerciale attualmente presente, dovrà occuparsi: sviluppare il portafoglio clienti (Milano e hinterland), gestire l’intero ciclo produttivo dalla ricerca attiva di nuovi contatti, alla trattativa e chiusura del contratto; analizzare le esigenze dei clienti e proporre soluzioni di noleggio su misura; mantenere relazioni di lungo periodo con la clientela. Cosa cerchiamo nella risorsa: ottime doti comunicative, relazionali e di negoziazione.</a:t>
            </a:r>
            <a:r>
              <a:rPr lang="it-IT" sz="900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                                       </a:t>
            </a:r>
            <a:endParaRPr lang="it-IT" dirty="0"/>
          </a:p>
          <a:p>
            <a:r>
              <a:rPr lang="it-IT" sz="1200" b="1" dirty="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PROFILO IDEALE:</a:t>
            </a:r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</a:t>
            </a:r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ottime doti comunicative, relazionali e di negoziazione. Orientamento agli obiettivi e forte determinazione. E’ fondamentale l’attitudine a lavorare in squadra.  indispensabili conoscenze informatiche e la patente B. Assunzione da dicembre ma si può valutare anche prima.</a:t>
            </a:r>
          </a:p>
          <a:p>
            <a:r>
              <a:rPr lang="it-IT" sz="1200" b="1" dirty="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ORARIO DI LAVORO E CCNL</a:t>
            </a:r>
            <a:r>
              <a:rPr lang="it-IT" sz="1200" dirty="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: </a:t>
            </a:r>
            <a:r>
              <a:rPr lang="it-IT" sz="1200" b="1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Full </a:t>
            </a:r>
            <a:r>
              <a:rPr lang="it-IT" sz="1200" b="1" i="0" dirty="0">
                <a:solidFill>
                  <a:srgbClr val="202020"/>
                </a:solidFill>
                <a:effectLst/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time</a:t>
            </a:r>
            <a:r>
              <a:rPr lang="it-IT" sz="1200" b="1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40 ore settimanali </a:t>
            </a:r>
            <a:r>
              <a:rPr lang="it-IT" sz="1200" b="1" dirty="0" err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lun</a:t>
            </a:r>
            <a:r>
              <a:rPr lang="it-IT" sz="1200" b="1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/</a:t>
            </a:r>
            <a:r>
              <a:rPr lang="it-IT" sz="1200" b="1" dirty="0" err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ven</a:t>
            </a:r>
            <a:r>
              <a:rPr lang="it-IT" sz="1200" b="1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08:30 - 17:30 – Commercio</a:t>
            </a:r>
            <a:endParaRPr lang="it-IT" dirty="0"/>
          </a:p>
          <a:p>
            <a:r>
              <a:rPr lang="it-IT" sz="1200" b="1" dirty="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RETRIBUZIONE: </a:t>
            </a:r>
            <a:r>
              <a:rPr lang="it-IT" sz="1200" b="1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</a:t>
            </a:r>
            <a:r>
              <a:rPr lang="it-IT" sz="1200" dirty="0">
                <a:latin typeface="Calibri"/>
                <a:ea typeface="Calibri"/>
                <a:cs typeface="Calibri"/>
              </a:rPr>
              <a:t>€ 26.000 + buoni pasto + </a:t>
            </a:r>
            <a:r>
              <a:rPr lang="it-IT" sz="1200" dirty="0" err="1">
                <a:latin typeface="Calibri"/>
                <a:ea typeface="Calibri"/>
                <a:cs typeface="Calibri"/>
              </a:rPr>
              <a:t>provviggioni</a:t>
            </a:r>
            <a:r>
              <a:rPr lang="it-IT" sz="1200" dirty="0">
                <a:latin typeface="Calibri"/>
                <a:ea typeface="Calibri"/>
                <a:cs typeface="Calibri"/>
              </a:rPr>
              <a:t> + auto + welfare. </a:t>
            </a:r>
          </a:p>
          <a:p>
            <a:endParaRPr lang="en-US" sz="1200" i="1">
              <a:solidFill>
                <a:srgbClr val="212529"/>
              </a:solidFill>
              <a:latin typeface="Calibri"/>
              <a:ea typeface="Calibri"/>
              <a:cs typeface="Calibri"/>
            </a:endParaRPr>
          </a:p>
          <a:p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 dirty="0">
              <a:latin typeface="Calibri"/>
              <a:ea typeface="Calibri"/>
              <a:cs typeface="Calibri"/>
            </a:endParaRPr>
          </a:p>
          <a:p>
            <a:endParaRPr lang="it-IT" sz="1200"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 dirty="0"/>
            </a:br>
            <a:endParaRPr lang="en-US"/>
          </a:p>
          <a:p>
            <a:endParaRPr lang="it-IT" sz="120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4C9F449F-FF17-E5E6-761D-0EF1D7FF3DE5}"/>
              </a:ext>
            </a:extLst>
          </p:cNvPr>
          <p:cNvSpPr/>
          <p:nvPr/>
        </p:nvSpPr>
        <p:spPr>
          <a:xfrm rot="5400000">
            <a:off x="4679697" y="1227021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097879D1-F167-0E45-A4B0-6D90E27EA36F}"/>
              </a:ext>
            </a:extLst>
          </p:cNvPr>
          <p:cNvSpPr/>
          <p:nvPr/>
        </p:nvSpPr>
        <p:spPr>
          <a:xfrm>
            <a:off x="8602877" y="4405880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3C7D3A9B-0083-5FE3-4291-C67B8CB2DD10}"/>
              </a:ext>
            </a:extLst>
          </p:cNvPr>
          <p:cNvSpPr/>
          <p:nvPr/>
        </p:nvSpPr>
        <p:spPr>
          <a:xfrm>
            <a:off x="9486522" y="486821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851A0C22-E5BC-278D-EF77-70D13FE4E141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C42F7BC5-0EC2-BD86-F130-6A91287C2913}"/>
              </a:ext>
            </a:extLst>
          </p:cNvPr>
          <p:cNvSpPr/>
          <p:nvPr/>
        </p:nvSpPr>
        <p:spPr>
          <a:xfrm flipH="1">
            <a:off x="801883" y="1982490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A3BB9CC8-1215-CF93-0715-BEB27052AB53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B9CB4A37-2B12-DDF6-DBFA-2481806777DE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CC6CFB6B-ED2B-D542-80F3-3CE820EAFD45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4C745EBB-84A2-DC50-D38F-D1A0EDFD9DE3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71470B67-DA88-766D-8A89-B2570F5258BB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91AE1A57-6B96-4AF8-C13F-E33B60D1F9DA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9FB58593-C480-0476-2F3F-5C370B7247B6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BFD27526-D723-D68D-E33E-7D9CB5AB3BEA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35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FD37CAE9-1A1A-C888-C9A5-6F156BBF31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94BB1FC3-732C-AA45-B175-802C0E000960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358A4D9E-9503-EF28-55D4-CC30E5510136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F1863E74-9958-A5DB-6DBA-C95E0442BEF6}"/>
              </a:ext>
            </a:extLst>
          </p:cNvPr>
          <p:cNvSpPr txBox="1"/>
          <p:nvPr/>
        </p:nvSpPr>
        <p:spPr>
          <a:xfrm>
            <a:off x="1132269" y="231952"/>
            <a:ext cx="7841962" cy="513226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 dirty="0">
                <a:solidFill>
                  <a:srgbClr val="C00000"/>
                </a:solidFill>
                <a:latin typeface="Calibri"/>
                <a:cs typeface="Calibri"/>
              </a:rPr>
              <a:t>Stage attività amm</a:t>
            </a:r>
            <a:r>
              <a:rPr lang="it-IT" sz="4000" b="1">
                <a:solidFill>
                  <a:srgbClr val="C00000"/>
                </a:solidFill>
                <a:latin typeface="Calibri"/>
                <a:cs typeface="Calibri"/>
              </a:rPr>
              <a:t>.ve </a:t>
            </a:r>
            <a:r>
              <a:rPr lang="it-IT" sz="2000" b="1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(ID-107128)</a:t>
            </a:r>
            <a:r>
              <a:rPr lang="it-IT" sz="2000" dirty="0">
                <a:latin typeface="Calibri"/>
                <a:ea typeface="Calibri"/>
                <a:cs typeface="Calibri"/>
              </a:rPr>
              <a:t> </a:t>
            </a:r>
            <a:endParaRPr lang="it-IT" dirty="0">
              <a:ea typeface="Calibri"/>
            </a:endParaRPr>
          </a:p>
          <a:p>
            <a:pPr marL="898525"/>
            <a:endParaRPr lang="it-IT"/>
          </a:p>
          <a:p>
            <a:pPr marL="898525"/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>
                <a:latin typeface="Calibri"/>
                <a:ea typeface="Calibri"/>
                <a:cs typeface="Calibri"/>
              </a:rPr>
              <a:t>TIPOLOGIA DI CONTRATTO: </a:t>
            </a:r>
            <a:r>
              <a:rPr lang="it-IT" sz="2000" b="1" dirty="0">
                <a:latin typeface="Calibri"/>
                <a:ea typeface="Calibri"/>
                <a:cs typeface="Calibri"/>
              </a:rPr>
              <a:t>STAGE </a:t>
            </a:r>
            <a:endParaRPr lang="it-IT" sz="2000" b="1" dirty="0">
              <a:latin typeface="+mn-lt"/>
              <a:ea typeface="Roboto"/>
            </a:endParaRPr>
          </a:p>
          <a:p>
            <a:pPr marL="898525"/>
            <a:r>
              <a:rPr lang="it-IT" sz="2000" dirty="0">
                <a:latin typeface="+mn-lt"/>
                <a:ea typeface="Calibri"/>
                <a:cs typeface="Calibri"/>
              </a:rPr>
              <a:t> </a:t>
            </a:r>
            <a:r>
              <a:rPr lang="it-IT" sz="2000" dirty="0">
                <a:latin typeface="+mn-lt"/>
                <a:ea typeface="Calibri"/>
              </a:rPr>
              <a:t>      </a:t>
            </a:r>
            <a:endParaRPr lang="it-IT" sz="2000" b="1">
              <a:latin typeface="+mn-lt"/>
              <a:ea typeface="Roboto"/>
            </a:endParaRPr>
          </a:p>
          <a:p>
            <a:pPr marL="898525"/>
            <a:r>
              <a:rPr lang="it-IT" sz="2000" dirty="0">
                <a:latin typeface="+mn-lt"/>
                <a:ea typeface="Calibri"/>
              </a:rPr>
              <a:t>SEDE</a:t>
            </a:r>
            <a:r>
              <a:rPr lang="it-IT" sz="2000" dirty="0">
                <a:latin typeface="+mn-lt"/>
              </a:rPr>
              <a:t> DI LAVORO: </a:t>
            </a:r>
            <a:r>
              <a:rPr lang="it-IT" sz="2000" b="1">
                <a:latin typeface="+mn-lt"/>
              </a:rPr>
              <a:t>LOCATE TRIULZI</a:t>
            </a:r>
            <a:endParaRPr lang="it-IT" sz="2000" b="1">
              <a:latin typeface="Calibri"/>
              <a:ea typeface="Roboto"/>
            </a:endParaRPr>
          </a:p>
          <a:p>
            <a:pPr marL="898525"/>
            <a:endParaRPr lang="it-IT" sz="2000" b="1" dirty="0">
              <a:latin typeface="Calibri"/>
              <a:ea typeface="Calibri"/>
            </a:endParaRPr>
          </a:p>
          <a:p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L</a:t>
            </a:r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a risorsa, per società commercializzazione dispositivi medici, si occuperà di attività di data entry, 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archiviazione, compilazione data base, ricerche</a:t>
            </a:r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internet articoli da presentare in bandi di gara, ricerche di fornitori</a:t>
            </a:r>
            <a:r>
              <a:rPr lang="it-IT" sz="900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                                   </a:t>
            </a:r>
            <a:endParaRPr lang="it-IT" dirty="0"/>
          </a:p>
          <a:p>
            <a:r>
              <a:rPr lang="it-IT" sz="1200" b="1" dirty="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PROFILO IDEALE: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i</a:t>
            </a:r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ndispensabile diploma scuola superiore, buona conoscenza lingua inglese (almeno liv. B1), buon uso pacchetto Office, indispensabile mezzo proprio per raggiungimento sede.</a:t>
            </a:r>
          </a:p>
          <a:p>
            <a:r>
              <a:rPr lang="it-IT" sz="1200" b="1" dirty="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ORARIO DI LAVORO E CCNL</a:t>
            </a:r>
            <a:r>
              <a:rPr lang="it-IT" sz="1200" dirty="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: </a:t>
            </a:r>
            <a:r>
              <a:rPr lang="it-IT" sz="1200" dirty="0">
                <a:solidFill>
                  <a:srgbClr val="DA1A2A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</a:t>
            </a:r>
            <a:r>
              <a:rPr lang="it-IT" sz="1200" b="1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Full </a:t>
            </a:r>
            <a:r>
              <a:rPr lang="it-IT" sz="1200" b="1" i="0" dirty="0">
                <a:solidFill>
                  <a:srgbClr val="202020"/>
                </a:solidFill>
                <a:effectLst/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time</a:t>
            </a:r>
            <a:r>
              <a:rPr lang="it-IT" sz="1200" b="1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: 8.30-12.30//13.00-17.00 – Terziario </a:t>
            </a:r>
            <a:r>
              <a:rPr lang="it-IT" sz="1200" b="1" dirty="0" err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ConfCommercio</a:t>
            </a:r>
            <a:endParaRPr lang="it-IT" dirty="0" err="1"/>
          </a:p>
          <a:p>
            <a:r>
              <a:rPr lang="it-IT" sz="1200" b="1" dirty="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RETRIBUZIONE: </a:t>
            </a:r>
            <a:r>
              <a:rPr lang="it-IT" sz="1200" b="1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</a:t>
            </a:r>
            <a:r>
              <a:rPr lang="it-IT" sz="1200" dirty="0">
                <a:latin typeface="Calibri"/>
                <a:ea typeface="Calibri"/>
                <a:cs typeface="Calibri"/>
              </a:rPr>
              <a:t>€ 600 indennità di tirocinio </a:t>
            </a:r>
          </a:p>
          <a:p>
            <a:endParaRPr lang="en-US" sz="1200" i="1">
              <a:solidFill>
                <a:srgbClr val="212529"/>
              </a:solidFill>
              <a:latin typeface="Calibri"/>
              <a:ea typeface="Calibri"/>
              <a:cs typeface="Calibri"/>
            </a:endParaRPr>
          </a:p>
          <a:p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 dirty="0">
              <a:latin typeface="Calibri"/>
              <a:ea typeface="Calibri"/>
              <a:cs typeface="Calibri"/>
            </a:endParaRPr>
          </a:p>
          <a:p>
            <a:endParaRPr lang="it-IT" sz="1200"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 dirty="0"/>
            </a:br>
            <a:endParaRPr lang="en-US"/>
          </a:p>
          <a:p>
            <a:endParaRPr lang="it-IT" sz="120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2A5F2BE2-1ADC-C11E-4C3C-DB5F5B727301}"/>
              </a:ext>
            </a:extLst>
          </p:cNvPr>
          <p:cNvSpPr/>
          <p:nvPr/>
        </p:nvSpPr>
        <p:spPr>
          <a:xfrm rot="5400000">
            <a:off x="4679697" y="1227021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73B1B384-FF89-051F-3318-4B87FBC95D22}"/>
              </a:ext>
            </a:extLst>
          </p:cNvPr>
          <p:cNvSpPr/>
          <p:nvPr/>
        </p:nvSpPr>
        <p:spPr>
          <a:xfrm>
            <a:off x="8602877" y="4405880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05B1A56E-12EB-C049-4127-BF956ED3705D}"/>
              </a:ext>
            </a:extLst>
          </p:cNvPr>
          <p:cNvSpPr/>
          <p:nvPr/>
        </p:nvSpPr>
        <p:spPr>
          <a:xfrm>
            <a:off x="9486522" y="486821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4ECE8056-8622-4FDE-9C98-E515C2338607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3B2F27F0-CC63-3D7F-A65C-9A7088126BE3}"/>
              </a:ext>
            </a:extLst>
          </p:cNvPr>
          <p:cNvSpPr/>
          <p:nvPr/>
        </p:nvSpPr>
        <p:spPr>
          <a:xfrm flipH="1">
            <a:off x="801883" y="1982490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2B995D41-4551-C926-5F0D-1E511B6AA9D3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24B1DD61-E2DC-E4C7-CD3A-A26C7118A3DB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6CBF1CBD-1945-987E-353E-EBEBC7FD4404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C968CB5F-A886-5521-988B-829991FD3E53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0BB6D666-199F-6086-E23B-73FF6AE2F128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5E630B2A-04D2-D4BB-3AEB-E119939BE4AA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834BC993-CD71-199F-FC87-B0C463CB7755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49112B73-72D2-9574-F1AF-CB71CC23422C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902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B196F093-5A2F-A46F-4994-4539A9458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B429B6D7-290E-3AF5-00B6-24A2112D28FC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DEC6F03F-1F0C-907D-CA30-50179BCFD43C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D93D8127-713C-B2A1-65CB-6EBFD06F76A6}"/>
              </a:ext>
            </a:extLst>
          </p:cNvPr>
          <p:cNvSpPr txBox="1"/>
          <p:nvPr/>
        </p:nvSpPr>
        <p:spPr>
          <a:xfrm>
            <a:off x="1132269" y="231952"/>
            <a:ext cx="7841962" cy="513226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>
                <a:solidFill>
                  <a:srgbClr val="C00000"/>
                </a:solidFill>
                <a:latin typeface="Calibri"/>
                <a:cs typeface="Calibri"/>
              </a:rPr>
              <a:t>       Aiuto cuoco</a:t>
            </a:r>
            <a:r>
              <a:rPr lang="it-IT" sz="4000" b="1" dirty="0">
                <a:solidFill>
                  <a:srgbClr val="C00000"/>
                </a:solidFill>
                <a:ea typeface="Calibri"/>
                <a:cs typeface="Calibri"/>
              </a:rPr>
              <a:t> </a:t>
            </a:r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(ID-106992)</a:t>
            </a:r>
            <a:r>
              <a:rPr lang="it-IT" sz="2000" dirty="0">
                <a:latin typeface="Calibri"/>
                <a:ea typeface="Calibri"/>
                <a:cs typeface="Calibri"/>
              </a:rPr>
              <a:t> </a:t>
            </a:r>
            <a:endParaRPr lang="it-IT" dirty="0">
              <a:ea typeface="Calibri"/>
            </a:endParaRPr>
          </a:p>
          <a:p>
            <a:pPr marL="898525"/>
            <a:endParaRPr lang="it-IT"/>
          </a:p>
          <a:p>
            <a:pPr marL="898525"/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 dirty="0">
                <a:latin typeface="Calibri"/>
                <a:ea typeface="Calibri"/>
                <a:cs typeface="Calibri"/>
              </a:rPr>
              <a:t>TIPOLOGIA DI CONTRATTO:</a:t>
            </a:r>
            <a:r>
              <a:rPr lang="it-IT" sz="2000" b="1" dirty="0">
                <a:latin typeface="Calibri"/>
                <a:ea typeface="Calibri"/>
                <a:cs typeface="Calibri"/>
              </a:rPr>
              <a:t>DETERMINATO 2M</a:t>
            </a:r>
            <a:endParaRPr lang="it-IT" sz="2000" b="1" dirty="0">
              <a:latin typeface="+mn-lt"/>
              <a:ea typeface="Roboto"/>
            </a:endParaRPr>
          </a:p>
          <a:p>
            <a:pPr marL="898525"/>
            <a:r>
              <a:rPr lang="it-IT" sz="2000" dirty="0">
                <a:latin typeface="+mn-lt"/>
                <a:ea typeface="Calibri"/>
                <a:cs typeface="Calibri"/>
              </a:rPr>
              <a:t> </a:t>
            </a:r>
            <a:r>
              <a:rPr lang="it-IT" sz="2000" dirty="0">
                <a:latin typeface="+mn-lt"/>
                <a:ea typeface="Calibri"/>
              </a:rPr>
              <a:t>      </a:t>
            </a:r>
            <a:endParaRPr lang="it-IT" sz="2000" b="1">
              <a:latin typeface="+mn-lt"/>
              <a:ea typeface="Roboto"/>
            </a:endParaRPr>
          </a:p>
          <a:p>
            <a:pPr marL="898525"/>
            <a:r>
              <a:rPr lang="it-IT" sz="2000" dirty="0">
                <a:latin typeface="Calibri"/>
                <a:ea typeface="Calibri"/>
              </a:rPr>
              <a:t>SEDE DI LAVORO: </a:t>
            </a:r>
            <a:r>
              <a:rPr lang="it-IT" sz="2000" b="1" dirty="0">
                <a:latin typeface="Calibri"/>
                <a:ea typeface="Calibri"/>
              </a:rPr>
              <a:t> LOCATE TRIULZI </a:t>
            </a:r>
            <a:endParaRPr lang="it-IT" sz="2000" b="1" dirty="0">
              <a:latin typeface="Calibri"/>
              <a:ea typeface="Roboto"/>
            </a:endParaRPr>
          </a:p>
          <a:p>
            <a:pPr marL="898525"/>
            <a:endParaRPr lang="it-IT" sz="2000" b="1" dirty="0">
              <a:latin typeface="Calibri"/>
              <a:ea typeface="Calibri"/>
            </a:endParaRPr>
          </a:p>
          <a:p>
            <a:endParaRPr lang="it-IT" sz="1200" dirty="0">
              <a:solidFill>
                <a:srgbClr val="202020"/>
              </a:solidFill>
              <a:highlight>
                <a:srgbClr val="FFFFFF"/>
              </a:highlight>
              <a:latin typeface="Times New Roman"/>
              <a:ea typeface="Calibri"/>
              <a:cs typeface="Times New Roman"/>
            </a:endParaRPr>
          </a:p>
          <a:p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La risorsa, per azienda operante nel settore della ristorazione e della preparazione di prodotti alimentari, produzione e somministrazione di piatti pronti, si occuperà di: Preparazione delle materie prime e degli ingredienti per le lavorazioni di cucina; Supporto nella realizzazione dei piatti secondo le ricette aziendali; Gestione delle attività di cottura e impiattamento (per il profilo cuoco); Mantenimento degli standard di qualità, igiene e sicurezza alimentare (HACCP); Pulizia e riordino 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della postazione di lavoro e degli strumenti di cucina.</a:t>
            </a:r>
            <a:r>
              <a:rPr lang="it-IT" sz="900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                                </a:t>
            </a:r>
            <a:endParaRPr lang="it-IT" dirty="0"/>
          </a:p>
          <a:p>
            <a:r>
              <a:rPr lang="it-IT" sz="1200" b="1" dirty="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PROFILO IDEALE:</a:t>
            </a:r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</a:t>
            </a:r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Esperienza nel ruolo e 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capacità di lavorare in gruppo.</a:t>
            </a:r>
            <a:endParaRPr lang="it-IT" sz="1200" dirty="0">
              <a:solidFill>
                <a:srgbClr val="202020"/>
              </a:solidFill>
              <a:highlight>
                <a:srgbClr val="FFFFFF"/>
              </a:highlight>
              <a:latin typeface="Times New Roman"/>
              <a:ea typeface="Calibri"/>
              <a:cs typeface="Times New Roman"/>
            </a:endParaRPr>
          </a:p>
          <a:p>
            <a:r>
              <a:rPr lang="it-IT" sz="1200" b="1" dirty="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ORARIO DI LAVORO E CCNL</a:t>
            </a:r>
            <a:r>
              <a:rPr lang="it-IT" sz="1200" dirty="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: </a:t>
            </a:r>
            <a:r>
              <a:rPr lang="it-IT" sz="1200" b="1" dirty="0">
                <a:solidFill>
                  <a:srgbClr val="212529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Part -time 32h settimanali </a:t>
            </a:r>
            <a:r>
              <a:rPr lang="it-IT" sz="1200" b="1" dirty="0" err="1">
                <a:solidFill>
                  <a:srgbClr val="212529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lun-ven</a:t>
            </a:r>
            <a:r>
              <a:rPr lang="it-IT" sz="1200" b="1" dirty="0">
                <a:solidFill>
                  <a:srgbClr val="212529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</a:t>
            </a:r>
            <a:r>
              <a:rPr lang="it-IT" sz="1200" b="1" dirty="0">
                <a:solidFill>
                  <a:srgbClr val="20202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7.30/14.00 - Pubblici Esercizi</a:t>
            </a:r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RETRIBUZIONE: 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RAL di circa €18.000  </a:t>
            </a:r>
          </a:p>
          <a:p>
            <a:endParaRPr lang="it-IT" sz="1200" dirty="0">
              <a:solidFill>
                <a:srgbClr val="202020"/>
              </a:solidFill>
              <a:highlight>
                <a:srgbClr val="FFFFFF"/>
              </a:highlight>
              <a:latin typeface="Times New Roman"/>
              <a:ea typeface="Calibri"/>
              <a:cs typeface="Times New Roman"/>
            </a:endParaRPr>
          </a:p>
          <a:p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>
              <a:latin typeface="Calibri"/>
              <a:ea typeface="Calibri"/>
              <a:cs typeface="Calibri"/>
            </a:endParaRPr>
          </a:p>
          <a:p>
            <a:endParaRPr lang="it-IT" sz="1200"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 dirty="0"/>
            </a:br>
            <a:endParaRPr lang="en-US"/>
          </a:p>
          <a:p>
            <a:endParaRPr lang="it-IT" sz="120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BCED2C4C-53AD-C40E-90DB-2C9372B8CBF1}"/>
              </a:ext>
            </a:extLst>
          </p:cNvPr>
          <p:cNvSpPr/>
          <p:nvPr/>
        </p:nvSpPr>
        <p:spPr>
          <a:xfrm rot="5400000">
            <a:off x="4679697" y="1227021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4A1EC254-A981-BF4B-3452-2E5D94BA6973}"/>
              </a:ext>
            </a:extLst>
          </p:cNvPr>
          <p:cNvSpPr/>
          <p:nvPr/>
        </p:nvSpPr>
        <p:spPr>
          <a:xfrm>
            <a:off x="8602877" y="4405880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2F9A0FA9-7080-428F-A7FD-93F594A8F289}"/>
              </a:ext>
            </a:extLst>
          </p:cNvPr>
          <p:cNvSpPr/>
          <p:nvPr/>
        </p:nvSpPr>
        <p:spPr>
          <a:xfrm>
            <a:off x="9486522" y="486821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F0E90128-7DC6-513C-5BEE-046A53774EF9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4C1C4CE7-9CDF-0FDE-F556-9ED7546DCF8A}"/>
              </a:ext>
            </a:extLst>
          </p:cNvPr>
          <p:cNvSpPr/>
          <p:nvPr/>
        </p:nvSpPr>
        <p:spPr>
          <a:xfrm flipH="1">
            <a:off x="801883" y="1982490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334E8B33-C52B-FF75-A4FC-076EE2AEEDC6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39187ED2-B258-0390-27D1-7D082B9173F9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7E9C3269-DFED-E0DC-91CA-1488150623C3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3562F0F6-4127-902D-6318-04E337191DDE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7C5794BC-39EC-41A2-C00C-EB52C8D9E994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95B0CEE9-2A78-ACA5-445B-C26A1597F3E5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DA3D8822-9D22-6E78-1F49-D9763C43A396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7B3FAEC4-E968-2C94-B059-45A79ED653E6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149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0F88CFAE-F076-0043-F647-2C5D3A3F0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D1E75816-D776-49C7-EB9E-5D11057D6550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B9D61467-B261-FAB6-75A7-6A75FF6789AC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4DD035AE-21C5-16EC-B527-4B2B7417F79D}"/>
              </a:ext>
            </a:extLst>
          </p:cNvPr>
          <p:cNvSpPr txBox="1"/>
          <p:nvPr/>
        </p:nvSpPr>
        <p:spPr>
          <a:xfrm>
            <a:off x="1132269" y="231952"/>
            <a:ext cx="7841962" cy="513226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 dirty="0">
                <a:solidFill>
                  <a:srgbClr val="C00000"/>
                </a:solidFill>
                <a:latin typeface="Calibri"/>
                <a:cs typeface="Calibri"/>
              </a:rPr>
              <a:t>Addetto/a bollettazione e back </a:t>
            </a:r>
            <a:r>
              <a:rPr lang="it-IT" sz="4000" b="1">
                <a:solidFill>
                  <a:srgbClr val="C00000"/>
                </a:solidFill>
                <a:latin typeface="Calibri"/>
                <a:cs typeface="Calibri"/>
              </a:rPr>
              <a:t>office junior </a:t>
            </a:r>
            <a:r>
              <a:rPr lang="it-IT" sz="2000" b="1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(ID-106964)</a:t>
            </a:r>
            <a:r>
              <a:rPr lang="it-IT" sz="2000" dirty="0">
                <a:latin typeface="Calibri"/>
                <a:ea typeface="Calibri"/>
                <a:cs typeface="Calibri"/>
              </a:rPr>
              <a:t> </a:t>
            </a:r>
            <a:endParaRPr lang="it-IT" dirty="0">
              <a:ea typeface="Calibri"/>
            </a:endParaRPr>
          </a:p>
          <a:p>
            <a:pPr marL="898525"/>
            <a:r>
              <a:rPr lang="it-IT" sz="2000" dirty="0">
                <a:latin typeface="Calibri"/>
                <a:ea typeface="Calibri"/>
                <a:cs typeface="Calibri"/>
              </a:rPr>
              <a:t>TIPOLOGIA DI CONTRATTO:</a:t>
            </a:r>
            <a:r>
              <a:rPr lang="it-IT" sz="2000" b="1" dirty="0">
                <a:latin typeface="Calibri"/>
                <a:ea typeface="Calibri"/>
                <a:cs typeface="Calibri"/>
              </a:rPr>
              <a:t>DETERMINATO 6M</a:t>
            </a:r>
            <a:endParaRPr lang="it-IT" sz="2000" b="1" dirty="0">
              <a:latin typeface="+mn-lt"/>
              <a:ea typeface="Roboto"/>
            </a:endParaRPr>
          </a:p>
          <a:p>
            <a:pPr marL="898525"/>
            <a:r>
              <a:rPr lang="it-IT" sz="2000" dirty="0">
                <a:latin typeface="+mn-lt"/>
                <a:ea typeface="Calibri"/>
                <a:cs typeface="Calibri"/>
              </a:rPr>
              <a:t> </a:t>
            </a:r>
            <a:r>
              <a:rPr lang="it-IT" sz="2000" dirty="0">
                <a:latin typeface="+mn-lt"/>
                <a:ea typeface="Calibri"/>
              </a:rPr>
              <a:t>      </a:t>
            </a:r>
            <a:endParaRPr lang="it-IT" sz="2000" b="1">
              <a:latin typeface="+mn-lt"/>
              <a:ea typeface="Roboto"/>
            </a:endParaRPr>
          </a:p>
          <a:p>
            <a:pPr marL="898525"/>
            <a:r>
              <a:rPr lang="it-IT" sz="2000" dirty="0">
                <a:latin typeface="Calibri"/>
                <a:ea typeface="Calibri"/>
              </a:rPr>
              <a:t>SEDE DI LAVORO: </a:t>
            </a:r>
            <a:r>
              <a:rPr lang="it-IT" sz="2000" b="1" dirty="0">
                <a:latin typeface="Calibri"/>
                <a:ea typeface="Calibri"/>
              </a:rPr>
              <a:t> OPERA </a:t>
            </a:r>
            <a:endParaRPr lang="it-IT" sz="2000" b="1" dirty="0">
              <a:latin typeface="Calibri"/>
              <a:ea typeface="Roboto"/>
            </a:endParaRPr>
          </a:p>
          <a:p>
            <a:pPr marL="898525"/>
            <a:endParaRPr lang="it-IT" sz="2000" b="1" dirty="0">
              <a:latin typeface="Calibri"/>
              <a:ea typeface="Calibri"/>
            </a:endParaRPr>
          </a:p>
          <a:p>
            <a:endParaRPr lang="it-IT" sz="1200" dirty="0">
              <a:solidFill>
                <a:srgbClr val="202020"/>
              </a:solidFill>
              <a:highlight>
                <a:srgbClr val="FFFFFF"/>
              </a:highlight>
              <a:latin typeface="Times New Roman"/>
              <a:ea typeface="Calibri"/>
              <a:cs typeface="Times New Roman"/>
            </a:endParaRPr>
          </a:p>
          <a:p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La risorsa, per </a:t>
            </a:r>
            <a:r>
              <a:rPr lang="it-IT" sz="1200" dirty="0" err="1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Grendi</a:t>
            </a:r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 spa, azienda di trasporto merci su strada, ricerca risorsa junior da formare e per le attività di bollettazione, comunicazioni via email, aggiornamento dei sistemi interni, attività di Back Office, aggiornamento dei sistemi informativi e registrazione delle comunicazioni, supporto alle attività di back-office e monitoraggio delle pratiche, collaborazione con i reparti operativi per garantire continuità e precisione, bollettazione, inserimento e verifica dei dati di bollettazione, aggiornamento dei sistemi amministrativi, archiviazione digitale e supporto ai processi di fatturazione.</a:t>
            </a:r>
            <a:r>
              <a:rPr lang="it-IT" sz="900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                    </a:t>
            </a:r>
            <a:r>
              <a:rPr lang="it-IT" sz="1200" b="1" dirty="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PROFILO IDEALE:</a:t>
            </a:r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</a:t>
            </a:r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Esperienza di almeno 1 anno nel ruolo e utilizzo PC e gestionali.</a:t>
            </a:r>
          </a:p>
          <a:p>
            <a:r>
              <a:rPr lang="it-IT" sz="1200" b="1" dirty="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ORARIO DI LAVORO E CCNL</a:t>
            </a:r>
            <a:r>
              <a:rPr lang="it-IT" sz="1200" dirty="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: </a:t>
            </a:r>
            <a:r>
              <a:rPr lang="it-IT" sz="1200" b="1" dirty="0">
                <a:solidFill>
                  <a:srgbClr val="212529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Full-time 3</a:t>
            </a:r>
            <a:r>
              <a:rPr lang="it-IT" sz="1200" b="1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9h settimanali </a:t>
            </a:r>
            <a:r>
              <a:rPr lang="it-IT" sz="1200" b="1" dirty="0" err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lun</a:t>
            </a:r>
            <a:r>
              <a:rPr lang="it-IT" sz="1200" b="1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/</a:t>
            </a:r>
            <a:r>
              <a:rPr lang="it-IT" sz="1200" b="1" dirty="0" err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ven</a:t>
            </a:r>
            <a:r>
              <a:rPr lang="it-IT" sz="1200" b="1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08:00 - 17:00 - Trasporto, merci e logistica</a:t>
            </a:r>
          </a:p>
          <a:p>
            <a:r>
              <a:rPr lang="it-IT" sz="1200" b="1" dirty="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RETRIBUZIONE: </a:t>
            </a:r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RAL di circa €25.000+buoni pasto </a:t>
            </a:r>
            <a:r>
              <a:rPr lang="it-IT" sz="1200" dirty="0" err="1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ev</a:t>
            </a:r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 welfare aziendale</a:t>
            </a:r>
          </a:p>
          <a:p>
            <a:endParaRPr lang="en-US" sz="1200" i="1" dirty="0">
              <a:solidFill>
                <a:srgbClr val="212529"/>
              </a:solidFill>
              <a:latin typeface="Calibri"/>
              <a:ea typeface="Calibri"/>
              <a:cs typeface="Calibri"/>
            </a:endParaRPr>
          </a:p>
          <a:p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 dirty="0">
              <a:latin typeface="Calibri"/>
              <a:ea typeface="Calibri"/>
              <a:cs typeface="Calibri"/>
            </a:endParaRPr>
          </a:p>
          <a:p>
            <a:endParaRPr lang="it-IT" sz="1200"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 dirty="0"/>
            </a:br>
            <a:endParaRPr lang="en-US"/>
          </a:p>
          <a:p>
            <a:endParaRPr lang="it-IT" sz="120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99E3295A-58A5-B0B2-6887-6EA39462F955}"/>
              </a:ext>
            </a:extLst>
          </p:cNvPr>
          <p:cNvSpPr/>
          <p:nvPr/>
        </p:nvSpPr>
        <p:spPr>
          <a:xfrm rot="5400000">
            <a:off x="4679697" y="1227021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FCC93BE1-08F1-D897-27F3-9A9781B3AEE7}"/>
              </a:ext>
            </a:extLst>
          </p:cNvPr>
          <p:cNvSpPr/>
          <p:nvPr/>
        </p:nvSpPr>
        <p:spPr>
          <a:xfrm>
            <a:off x="8602877" y="4405880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55091868-9376-F918-5F1E-E29551196F5A}"/>
              </a:ext>
            </a:extLst>
          </p:cNvPr>
          <p:cNvSpPr/>
          <p:nvPr/>
        </p:nvSpPr>
        <p:spPr>
          <a:xfrm>
            <a:off x="9486522" y="486821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DD818ABF-D72C-1389-CB06-54D48CDBD860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7BD14DD5-61A3-168B-1FD9-2DB299F40CBF}"/>
              </a:ext>
            </a:extLst>
          </p:cNvPr>
          <p:cNvSpPr/>
          <p:nvPr/>
        </p:nvSpPr>
        <p:spPr>
          <a:xfrm flipH="1">
            <a:off x="801883" y="1982490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FF9EDA95-89C6-3ECF-7576-966F6FCE7CEE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6E4FC254-F4C1-6B12-0393-CBA89D15EAD6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0F6906BB-0B6D-194E-3FE1-5AF7D6158E1F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AEA03056-7AE8-BB98-7F7E-ED3465C95F4A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9E171C4C-5359-D4E8-6BBA-04B15F9983EF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B24633AC-643F-7EC0-2E2B-74DB54DF989D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66D2D745-0DC5-4838-89E7-863C2842BB6C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FF49E68B-2FDA-502F-A075-5CB46AE0658C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124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E0D6F8E0-DE2F-AD50-B9B9-97A96C431F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F4369E86-4202-AB09-F49A-001EDDF378CA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4A766100-01CD-473E-8CB6-0EA669AFD38D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A34FB6E3-B4A0-9979-AC93-6393F31ABD7D}"/>
              </a:ext>
            </a:extLst>
          </p:cNvPr>
          <p:cNvSpPr txBox="1"/>
          <p:nvPr/>
        </p:nvSpPr>
        <p:spPr>
          <a:xfrm>
            <a:off x="1132269" y="231952"/>
            <a:ext cx="7841962" cy="513226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 dirty="0">
                <a:solidFill>
                  <a:srgbClr val="C00000"/>
                </a:solidFill>
                <a:latin typeface="Calibri"/>
                <a:cs typeface="Calibri"/>
              </a:rPr>
              <a:t>         </a:t>
            </a:r>
            <a:r>
              <a:rPr lang="it-IT" sz="4000" b="1">
                <a:solidFill>
                  <a:srgbClr val="C00000"/>
                </a:solidFill>
                <a:latin typeface="Calibri"/>
                <a:cs typeface="Calibri"/>
              </a:rPr>
              <a:t>Idraulico</a:t>
            </a:r>
            <a:r>
              <a:rPr lang="it-IT" sz="40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it-IT" sz="2000" b="1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(ID-106915)</a:t>
            </a:r>
            <a:r>
              <a:rPr lang="it-IT" sz="2000" dirty="0">
                <a:latin typeface="Calibri"/>
                <a:ea typeface="Calibri"/>
                <a:cs typeface="Calibri"/>
              </a:rPr>
              <a:t> </a:t>
            </a:r>
            <a:endParaRPr lang="it-IT" dirty="0">
              <a:ea typeface="Calibri"/>
            </a:endParaRPr>
          </a:p>
          <a:p>
            <a:pPr marL="898525"/>
            <a:endParaRPr lang="it-IT" sz="2000" dirty="0">
              <a:latin typeface="Calibri"/>
              <a:ea typeface="Calibri"/>
              <a:cs typeface="Calibri"/>
            </a:endParaRPr>
          </a:p>
          <a:p>
            <a:pPr marL="898525"/>
            <a:endParaRPr lang="it-IT" sz="2000" dirty="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 dirty="0">
                <a:latin typeface="Calibri"/>
                <a:ea typeface="Calibri"/>
                <a:cs typeface="Calibri"/>
              </a:rPr>
              <a:t>TIPOLOGIA DI CONTRATTO: </a:t>
            </a:r>
            <a:r>
              <a:rPr lang="it-IT" sz="2000" b="1">
                <a:latin typeface="Calibri"/>
                <a:ea typeface="Calibri"/>
                <a:cs typeface="Calibri"/>
              </a:rPr>
              <a:t>INDETERMINATO </a:t>
            </a:r>
            <a:endParaRPr lang="it-IT" sz="2000" b="1" dirty="0">
              <a:latin typeface="+mn-lt"/>
              <a:ea typeface="Roboto"/>
            </a:endParaRPr>
          </a:p>
          <a:p>
            <a:pPr marL="898525"/>
            <a:r>
              <a:rPr lang="it-IT" sz="2000" dirty="0">
                <a:latin typeface="+mn-lt"/>
                <a:ea typeface="Calibri"/>
                <a:cs typeface="Calibri"/>
              </a:rPr>
              <a:t> </a:t>
            </a:r>
            <a:r>
              <a:rPr lang="it-IT" sz="2000" dirty="0">
                <a:latin typeface="+mn-lt"/>
                <a:ea typeface="Calibri"/>
              </a:rPr>
              <a:t>      </a:t>
            </a:r>
            <a:endParaRPr lang="it-IT" sz="2000" b="1">
              <a:latin typeface="+mn-lt"/>
              <a:ea typeface="Roboto"/>
            </a:endParaRPr>
          </a:p>
          <a:p>
            <a:pPr marL="898525"/>
            <a:r>
              <a:rPr lang="it-IT" sz="2000" dirty="0">
                <a:latin typeface="Calibri"/>
                <a:ea typeface="Calibri"/>
              </a:rPr>
              <a:t>SEDE DI LAVORO: </a:t>
            </a:r>
            <a:r>
              <a:rPr lang="it-IT" sz="2000" b="1" dirty="0">
                <a:latin typeface="Calibri"/>
                <a:ea typeface="Calibri"/>
              </a:rPr>
              <a:t> OPERA E CANTIERI</a:t>
            </a:r>
            <a:endParaRPr lang="it-IT" sz="2000" b="1" dirty="0">
              <a:latin typeface="Calibri"/>
              <a:ea typeface="Roboto"/>
            </a:endParaRPr>
          </a:p>
          <a:p>
            <a:pPr marL="898525"/>
            <a:endParaRPr lang="it-IT" sz="2000" b="1" dirty="0">
              <a:latin typeface="Calibri"/>
              <a:ea typeface="Calibri"/>
            </a:endParaRPr>
          </a:p>
          <a:p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La risorsa, per azienda specializzata nell' installazione impianti elettrici industriali, si occuperà di: Installazione e manutenzione di impianti idraulici in edifici e strutture di cantiere; Montaggio e collegamento di tubazioni, valvole e 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raccordi; Realizzazione di impianti di distribuzione acqua e scarico; Diagnosi e riparazione di guasti su impianti idrici e sanitari.</a:t>
            </a:r>
            <a:endParaRPr lang="it-IT" dirty="0">
              <a:ea typeface="Calibri"/>
            </a:endParaRPr>
          </a:p>
          <a:p>
            <a:r>
              <a:rPr lang="it-IT" sz="1200" b="1" dirty="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PROFILO IDEALE:</a:t>
            </a:r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Esperienza nel ruolo e disponibilità a spostarsi nel territorio in base alle esigenze di cantiere. E' possibile arrivare ai </a:t>
            </a:r>
            <a:r>
              <a:rPr lang="it-IT" sz="1200" dirty="0" err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contieri</a:t>
            </a:r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partendo dalla sede con i furgoni tenendo presente che bisogna arrivare in cantiere sempre alle 08.00.</a:t>
            </a:r>
          </a:p>
          <a:p>
            <a:r>
              <a:rPr lang="it-IT" sz="1200" b="1" dirty="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ORARIO DI LAVORO E CCNL</a:t>
            </a:r>
            <a:r>
              <a:rPr lang="it-IT" sz="1200" dirty="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: </a:t>
            </a:r>
            <a:r>
              <a:rPr lang="it-IT" sz="1200" b="1" dirty="0">
                <a:solidFill>
                  <a:srgbClr val="212529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Full-time 40</a:t>
            </a:r>
            <a:r>
              <a:rPr lang="it-IT" sz="1200" b="1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h settimanali </a:t>
            </a:r>
            <a:r>
              <a:rPr lang="it-IT" sz="1200" b="1" dirty="0" err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lun</a:t>
            </a:r>
            <a:r>
              <a:rPr lang="it-IT" sz="1200" b="1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/</a:t>
            </a:r>
            <a:r>
              <a:rPr lang="it-IT" sz="1200" b="1" dirty="0" err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ven</a:t>
            </a:r>
            <a:r>
              <a:rPr lang="it-IT" sz="1200" b="1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08:00 - 17:00 – Metalmeccanico</a:t>
            </a:r>
          </a:p>
          <a:p>
            <a:r>
              <a:rPr lang="it-IT" sz="1200" b="1" dirty="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RETRIBUZIONE: </a:t>
            </a:r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netto mensile 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circa € 2.500</a:t>
            </a:r>
            <a:endParaRPr lang="it-IT"/>
          </a:p>
          <a:p>
            <a:endParaRPr lang="it-IT" sz="1200" dirty="0">
              <a:solidFill>
                <a:srgbClr val="202020"/>
              </a:solidFill>
              <a:highlight>
                <a:srgbClr val="FFFFFF"/>
              </a:highlight>
              <a:latin typeface="Times New Roman"/>
              <a:ea typeface="Calibri"/>
              <a:cs typeface="Times New Roman"/>
            </a:endParaRPr>
          </a:p>
          <a:p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 dirty="0">
              <a:latin typeface="Calibri"/>
              <a:ea typeface="Calibri"/>
              <a:cs typeface="Calibri"/>
            </a:endParaRPr>
          </a:p>
          <a:p>
            <a:endParaRPr lang="it-IT" sz="1200"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 dirty="0"/>
            </a:br>
            <a:endParaRPr lang="en-US"/>
          </a:p>
          <a:p>
            <a:endParaRPr lang="it-IT" sz="120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AE94B74F-E560-A045-96D1-607F87A16F36}"/>
              </a:ext>
            </a:extLst>
          </p:cNvPr>
          <p:cNvSpPr/>
          <p:nvPr/>
        </p:nvSpPr>
        <p:spPr>
          <a:xfrm rot="5400000">
            <a:off x="4679697" y="1227021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A7D0EE99-75D5-68E5-F0E7-E353CB3359E6}"/>
              </a:ext>
            </a:extLst>
          </p:cNvPr>
          <p:cNvSpPr/>
          <p:nvPr/>
        </p:nvSpPr>
        <p:spPr>
          <a:xfrm>
            <a:off x="8602877" y="4405880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7D983A9B-A9E4-C007-2CF3-C9648BEE758D}"/>
              </a:ext>
            </a:extLst>
          </p:cNvPr>
          <p:cNvSpPr/>
          <p:nvPr/>
        </p:nvSpPr>
        <p:spPr>
          <a:xfrm>
            <a:off x="9486522" y="486821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2E2C7587-1889-4583-77B9-7AD83BD92E97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18A5FFFD-1A9C-E6FA-63B9-1318BE9DCB06}"/>
              </a:ext>
            </a:extLst>
          </p:cNvPr>
          <p:cNvSpPr/>
          <p:nvPr/>
        </p:nvSpPr>
        <p:spPr>
          <a:xfrm flipH="1">
            <a:off x="801883" y="1982490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170F086F-DEB4-FE29-DEF7-58A8C19457C7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EF2B7DAE-B483-C443-73B5-384350ED5D76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C2248549-80FD-E65B-86FF-9C9B9B772482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C38CC1FB-E412-1CD1-F328-0BE5144262A6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ABB24F07-D9C6-0169-D177-F89848F54DB0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5874BE8A-AEA1-83D4-451B-160C97EE8797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35C06271-B616-45F5-EF12-5BD00C1C19B0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318FC4CD-F5AE-AB66-C4B3-76A0D7D1B32B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852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8ab7dcf-7cfe-46ad-bcb6-9547da70cf1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FF70CB4C539C24E91FC440223AC791A" ma:contentTypeVersion="18" ma:contentTypeDescription="Creare un nuovo documento." ma:contentTypeScope="" ma:versionID="f01ea96245bc64cbc7e5142fec11b064">
  <xsd:schema xmlns:xsd="http://www.w3.org/2001/XMLSchema" xmlns:xs="http://www.w3.org/2001/XMLSchema" xmlns:p="http://schemas.microsoft.com/office/2006/metadata/properties" xmlns:ns3="c8ab7dcf-7cfe-46ad-bcb6-9547da70cf1b" xmlns:ns4="3fdb803b-0369-4112-8353-a18e80db3c95" targetNamespace="http://schemas.microsoft.com/office/2006/metadata/properties" ma:root="true" ma:fieldsID="391324e11b4f63fa82b764204a3e9b4a" ns3:_="" ns4:_="">
    <xsd:import namespace="c8ab7dcf-7cfe-46ad-bcb6-9547da70cf1b"/>
    <xsd:import namespace="3fdb803b-0369-4112-8353-a18e80db3c9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ab7dcf-7cfe-46ad-bcb6-9547da70cf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db803b-0369-4112-8353-a18e80db3c9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A27A4E-B5A5-4A09-8DE0-9E15FC449E4A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c8ab7dcf-7cfe-46ad-bcb6-9547da70cf1b"/>
    <ds:schemaRef ds:uri="3fdb803b-0369-4112-8353-a18e80db3c9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E3DD869-9398-4DAF-810C-6ACE6DE2EC5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B97C4A-65D1-443B-B7DA-69BB7DF8EE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ab7dcf-7cfe-46ad-bcb6-9547da70cf1b"/>
    <ds:schemaRef ds:uri="3fdb803b-0369-4112-8353-a18e80db3c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4895</Words>
  <Application>Microsoft Office PowerPoint</Application>
  <PresentationFormat>Presentazione su schermo (16:9)</PresentationFormat>
  <Paragraphs>450</Paragraphs>
  <Slides>26</Slides>
  <Notes>25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8" baseType="lpstr">
      <vt:lpstr>Trebuchet MS</vt:lpstr>
      <vt:lpstr>Roboto</vt:lpstr>
      <vt:lpstr>Bebas Neue Regular</vt:lpstr>
      <vt:lpstr>Calibri</vt:lpstr>
      <vt:lpstr>Times New Roman</vt:lpstr>
      <vt:lpstr>Chivo</vt:lpstr>
      <vt:lpstr>Bebas Neue</vt:lpstr>
      <vt:lpstr>DM Serif Display</vt:lpstr>
      <vt:lpstr>Calibri Light</vt:lpstr>
      <vt:lpstr>Fira Sans Black</vt:lpstr>
      <vt:lpstr>Arial</vt:lpstr>
      <vt:lpstr>Tema di Office</vt:lpstr>
      <vt:lpstr>ANIMATED INTRO FOR SOCIAL MEDIA PLATFORMS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ANIMATED INTRO FOR SOCIAL MEDIA PLATFORMS</dc:title>
  <dc:creator>Utente</dc:creator>
  <cp:lastModifiedBy>Manuela Garini</cp:lastModifiedBy>
  <cp:revision>421</cp:revision>
  <cp:lastPrinted>2024-01-30T09:09:36Z</cp:lastPrinted>
  <dcterms:created xsi:type="dcterms:W3CDTF">2021-10-12T08:06:43Z</dcterms:created>
  <dcterms:modified xsi:type="dcterms:W3CDTF">2026-06-26T08:48:21Z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0x010100AFF70CB4C539C24E91FC440223AC791A</vt:lpwstr>
  </property>
</Properties>
</file>